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416" r:id="rId2"/>
    <p:sldId id="471" r:id="rId3"/>
    <p:sldId id="403" r:id="rId4"/>
    <p:sldId id="404" r:id="rId5"/>
    <p:sldId id="405" r:id="rId6"/>
    <p:sldId id="406" r:id="rId7"/>
    <p:sldId id="407" r:id="rId8"/>
    <p:sldId id="430" r:id="rId9"/>
    <p:sldId id="408" r:id="rId10"/>
    <p:sldId id="412" r:id="rId11"/>
    <p:sldId id="411" r:id="rId12"/>
    <p:sldId id="458" r:id="rId13"/>
    <p:sldId id="441" r:id="rId14"/>
    <p:sldId id="414" r:id="rId15"/>
    <p:sldId id="418" r:id="rId16"/>
    <p:sldId id="460" r:id="rId17"/>
    <p:sldId id="461" r:id="rId18"/>
    <p:sldId id="463" r:id="rId19"/>
    <p:sldId id="422" r:id="rId20"/>
    <p:sldId id="448" r:id="rId21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760" userDrawn="1">
          <p15:clr>
            <a:srgbClr val="A4A3A4"/>
          </p15:clr>
        </p15:guide>
        <p15:guide id="8" pos="1769" userDrawn="1">
          <p15:clr>
            <a:srgbClr val="A4A3A4"/>
          </p15:clr>
        </p15:guide>
        <p15:guide id="9" pos="3470" userDrawn="1">
          <p15:clr>
            <a:srgbClr val="A4A3A4"/>
          </p15:clr>
        </p15:guide>
        <p15:guide id="10" orient="horz" pos="1800" userDrawn="1">
          <p15:clr>
            <a:srgbClr val="A4A3A4"/>
          </p15:clr>
        </p15:guide>
        <p15:guide id="11" orient="horz" pos="915" userDrawn="1">
          <p15:clr>
            <a:srgbClr val="A4A3A4"/>
          </p15:clr>
        </p15:guide>
        <p15:guide id="12" orient="horz" pos="2894">
          <p15:clr>
            <a:srgbClr val="A4A3A4"/>
          </p15:clr>
        </p15:guide>
        <p15:guide id="13" orient="horz" pos="301">
          <p15:clr>
            <a:srgbClr val="A4A3A4"/>
          </p15:clr>
        </p15:guide>
        <p15:guide id="14" orient="horz" pos="1776">
          <p15:clr>
            <a:srgbClr val="A4A3A4"/>
          </p15:clr>
        </p15:guide>
        <p15:guide id="15" orient="horz" pos="1294">
          <p15:clr>
            <a:srgbClr val="A4A3A4"/>
          </p15:clr>
        </p15:guide>
        <p15:guide id="16" orient="horz" pos="2156">
          <p15:clr>
            <a:srgbClr val="A4A3A4"/>
          </p15:clr>
        </p15:guide>
        <p15:guide id="17" orient="horz" pos="2513">
          <p15:clr>
            <a:srgbClr val="A4A3A4"/>
          </p15:clr>
        </p15:guide>
        <p15:guide id="18" pos="4930">
          <p15:clr>
            <a:srgbClr val="A4A3A4"/>
          </p15:clr>
        </p15:guide>
        <p15:guide id="19" pos="3787">
          <p15:clr>
            <a:srgbClr val="A4A3A4"/>
          </p15:clr>
        </p15:guide>
        <p15:guide id="20" pos="868">
          <p15:clr>
            <a:srgbClr val="A4A3A4"/>
          </p15:clr>
        </p15:guide>
        <p15:guide id="21" pos="296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B55"/>
    <a:srgbClr val="00FF00"/>
    <a:srgbClr val="2F93FB"/>
    <a:srgbClr val="0096FF"/>
    <a:srgbClr val="1F5F7F"/>
    <a:srgbClr val="FFFFFF"/>
    <a:srgbClr val="24A6D4"/>
    <a:srgbClr val="22FF0F"/>
    <a:srgbClr val="000000"/>
    <a:srgbClr val="C150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2" autoAdjust="0"/>
    <p:restoredTop sz="93594" autoAdjust="0"/>
  </p:normalViewPr>
  <p:slideViewPr>
    <p:cSldViewPr snapToGrid="0" snapToObjects="1">
      <p:cViewPr varScale="1">
        <p:scale>
          <a:sx n="101" d="100"/>
          <a:sy n="101" d="100"/>
        </p:scale>
        <p:origin x="396" y="63"/>
      </p:cViewPr>
      <p:guideLst>
        <p:guide pos="5760"/>
        <p:guide pos="1769"/>
        <p:guide pos="3470"/>
        <p:guide orient="horz" pos="1800"/>
        <p:guide orient="horz" pos="915"/>
        <p:guide orient="horz" pos="2894"/>
        <p:guide orient="horz" pos="301"/>
        <p:guide orient="horz" pos="1776"/>
        <p:guide orient="horz" pos="1294"/>
        <p:guide orient="horz" pos="2156"/>
        <p:guide orient="horz" pos="2513"/>
        <p:guide pos="4930"/>
        <p:guide pos="3787"/>
        <p:guide pos="868"/>
        <p:guide pos="296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17EFE-095E-FC42-B85E-552BA871CBC7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28E9A-DC78-AB47-AF99-F1C380A18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30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9618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Icono</a:t>
            </a:r>
            <a:r>
              <a:rPr lang="en-US" dirty="0" smtClean="0"/>
              <a:t>, </a:t>
            </a:r>
            <a:r>
              <a:rPr lang="en-US" dirty="0" err="1" smtClean="0"/>
              <a:t>titulos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resaltados</a:t>
            </a:r>
            <a:r>
              <a:rPr lang="en-US" baseline="0" dirty="0" smtClean="0"/>
              <a:t>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8E9A-DC78-AB47-AF99-F1C380A181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373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8E9A-DC78-AB47-AF99-F1C380A181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52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Resaltar</a:t>
            </a:r>
            <a:r>
              <a:rPr lang="en-US" dirty="0" smtClean="0"/>
              <a:t> </a:t>
            </a:r>
            <a:r>
              <a:rPr lang="en-US" dirty="0" err="1" smtClean="0"/>
              <a:t>textos</a:t>
            </a:r>
            <a:r>
              <a:rPr lang="en-US" dirty="0" smtClean="0"/>
              <a:t>, </a:t>
            </a:r>
            <a:r>
              <a:rPr lang="en-US" dirty="0" err="1" smtClean="0"/>
              <a:t>añadir</a:t>
            </a:r>
            <a:r>
              <a:rPr lang="en-US" dirty="0" smtClean="0"/>
              <a:t> </a:t>
            </a:r>
            <a:r>
              <a:rPr lang="en-US" dirty="0" err="1" smtClean="0"/>
              <a:t>separaciones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8E9A-DC78-AB47-AF99-F1C380A181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85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Resaltar</a:t>
            </a:r>
            <a:r>
              <a:rPr lang="en-US" dirty="0" smtClean="0"/>
              <a:t> </a:t>
            </a:r>
            <a:r>
              <a:rPr lang="en-US" dirty="0" err="1" smtClean="0"/>
              <a:t>titulos</a:t>
            </a:r>
            <a:endParaRPr lang="en-US" dirty="0" smtClean="0"/>
          </a:p>
          <a:p>
            <a:r>
              <a:rPr lang="en-US" dirty="0" err="1" smtClean="0"/>
              <a:t>Reducir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texto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8E9A-DC78-AB47-AF99-F1C380A181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2518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8E9A-DC78-AB47-AF99-F1C380A181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58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Arreglar</a:t>
            </a:r>
            <a:r>
              <a:rPr lang="en-US" dirty="0" smtClean="0"/>
              <a:t> </a:t>
            </a:r>
            <a:r>
              <a:rPr lang="en-US" dirty="0" err="1" smtClean="0"/>
              <a:t>texto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8E9A-DC78-AB47-AF99-F1C380A181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471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Usar</a:t>
            </a:r>
            <a:r>
              <a:rPr lang="en-US" dirty="0" smtClean="0"/>
              <a:t> horizontal + </a:t>
            </a:r>
            <a:r>
              <a:rPr lang="en-US" dirty="0" err="1" smtClean="0"/>
              <a:t>grafico</a:t>
            </a:r>
            <a:r>
              <a:rPr lang="en-US" dirty="0" smtClean="0"/>
              <a:t> H2020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8E9A-DC78-AB47-AF99-F1C380A181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52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8E9A-DC78-AB47-AF99-F1C380A181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35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8E9A-DC78-AB47-AF99-F1C380A181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6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Actualizar</a:t>
            </a:r>
            <a:r>
              <a:rPr lang="en-US" dirty="0" smtClean="0"/>
              <a:t> </a:t>
            </a:r>
            <a:r>
              <a:rPr lang="en-US" dirty="0" err="1" smtClean="0"/>
              <a:t>texto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8E9A-DC78-AB47-AF99-F1C380A181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1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Usar</a:t>
            </a:r>
            <a:r>
              <a:rPr lang="en-US" dirty="0" smtClean="0"/>
              <a:t> horizontal + </a:t>
            </a:r>
            <a:r>
              <a:rPr lang="en-US" dirty="0" err="1" smtClean="0"/>
              <a:t>grafico</a:t>
            </a:r>
            <a:r>
              <a:rPr lang="en-US" dirty="0" smtClean="0"/>
              <a:t> H2020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8E9A-DC78-AB47-AF99-F1C380A181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52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E28E9A-DC78-AB47-AF99-F1C380A1818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61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2C57-7128-B545-B49F-86A81BB4261A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6FCC-C871-224A-A262-06E7B7FD7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787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2C57-7128-B545-B49F-86A81BB4261A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6FCC-C871-224A-A262-06E7B7FD7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5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8"/>
            <a:ext cx="2057400" cy="4876271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8"/>
            <a:ext cx="6019800" cy="4876271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2C57-7128-B545-B49F-86A81BB4261A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6FCC-C871-224A-A262-06E7B7FD7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6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og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55"/>
            <a:ext cx="3064476" cy="571264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4476" y="0"/>
            <a:ext cx="3181810" cy="5715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6285" y="0"/>
            <a:ext cx="289771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46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2C57-7128-B545-B49F-86A81BB4261A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6FCC-C871-224A-A262-06E7B7FD7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48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9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2C57-7128-B545-B49F-86A81BB4261A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6FCC-C871-224A-A262-06E7B7FD7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97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2C57-7128-B545-B49F-86A81BB4261A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6FCC-C871-224A-A262-06E7B7FD7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87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3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2" y="1279263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2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2C57-7128-B545-B49F-86A81BB4261A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6FCC-C871-224A-A262-06E7B7FD7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16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2C57-7128-B545-B49F-86A81BB4261A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6FCC-C871-224A-A262-06E7B7FD7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84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2C57-7128-B545-B49F-86A81BB4261A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6FCC-C871-224A-A262-06E7B7FD7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9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7" y="227543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7" y="1195920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2C57-7128-B545-B49F-86A81BB4261A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6FCC-C871-224A-A262-06E7B7FD7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83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2C57-7128-B545-B49F-86A81BB4261A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86FCC-C871-224A-A262-06E7B7FD7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10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72C57-7128-B545-B49F-86A81BB4261A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86FCC-C871-224A-A262-06E7B7FD7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4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ctr" defTabSz="380985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3809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380985" rtl="0" eaLnBrk="1" latinLnBrk="0" hangingPunct="1">
        <a:spcBef>
          <a:spcPct val="20000"/>
        </a:spcBef>
        <a:buFont typeface="Arial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38098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380985" rtl="0" eaLnBrk="1" latinLnBrk="0" hangingPunct="1">
        <a:spcBef>
          <a:spcPct val="20000"/>
        </a:spcBef>
        <a:buFont typeface="Arial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380985" rtl="0" eaLnBrk="1" latinLnBrk="0" hangingPunct="1">
        <a:spcBef>
          <a:spcPct val="20000"/>
        </a:spcBef>
        <a:buFont typeface="Arial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8.jpe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3.emf"/><Relationship Id="rId3" Type="http://schemas.openxmlformats.org/officeDocument/2006/relationships/image" Target="../media/image5.tiff"/><Relationship Id="rId7" Type="http://schemas.openxmlformats.org/officeDocument/2006/relationships/image" Target="../media/image18.emf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5" Type="http://schemas.openxmlformats.org/officeDocument/2006/relationships/image" Target="../media/image25.emf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Relationship Id="rId14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3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5.tiff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image" Target="../media/image33.emf"/><Relationship Id="rId5" Type="http://schemas.openxmlformats.org/officeDocument/2006/relationships/image" Target="../media/image21.emf"/><Relationship Id="rId10" Type="http://schemas.openxmlformats.org/officeDocument/2006/relationships/image" Target="../media/image25.emf"/><Relationship Id="rId4" Type="http://schemas.openxmlformats.org/officeDocument/2006/relationships/image" Target="../media/image20.emf"/><Relationship Id="rId9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emf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microsoft.com/office/2007/relationships/hdphoto" Target="../media/hdphoto4.wdp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13" Type="http://schemas.openxmlformats.org/officeDocument/2006/relationships/image" Target="../media/image24.emf"/><Relationship Id="rId3" Type="http://schemas.openxmlformats.org/officeDocument/2006/relationships/image" Target="../media/image5.tif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5" Type="http://schemas.openxmlformats.org/officeDocument/2006/relationships/image" Target="../media/image26.emf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0779" y="2245799"/>
            <a:ext cx="6927470" cy="12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31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55"/>
            <a:ext cx="3064476" cy="57126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4476" y="0"/>
            <a:ext cx="3181810" cy="5715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6285" y="0"/>
            <a:ext cx="2897715" cy="5715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" y="1407523"/>
            <a:ext cx="9144001" cy="289995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84462" y="2140814"/>
            <a:ext cx="62901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Roboto" charset="0"/>
                <a:ea typeface="Roboto" charset="0"/>
                <a:cs typeface="Roboto" charset="0"/>
              </a:rPr>
              <a:t>La </a:t>
            </a:r>
            <a:r>
              <a:rPr lang="en-US" sz="8800" dirty="0" err="1" smtClean="0">
                <a:latin typeface="Roboto" charset="0"/>
                <a:ea typeface="Roboto" charset="0"/>
                <a:cs typeface="Roboto" charset="0"/>
              </a:rPr>
              <a:t>Solución</a:t>
            </a:r>
            <a:endParaRPr lang="en-US" sz="8800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61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55"/>
            <a:ext cx="3064476" cy="57126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4476" y="0"/>
            <a:ext cx="3181810" cy="571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screen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6285" y="0"/>
            <a:ext cx="2897715" cy="5715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" y="879893"/>
            <a:ext cx="9144001" cy="1686315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0062" y="1245599"/>
            <a:ext cx="8723871" cy="9787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>
                <a:latin typeface="Roboto" charset="0"/>
                <a:ea typeface="Roboto" charset="0"/>
                <a:cs typeface="Roboto" charset="0"/>
                <a:sym typeface="Trebuchet MS" charset="0"/>
              </a:rPr>
              <a:t>Unblur </a:t>
            </a:r>
            <a:r>
              <a:rPr lang="en-US" sz="2400" dirty="0" err="1" smtClean="0">
                <a:latin typeface="Roboto Light" charset="0"/>
                <a:ea typeface="Roboto Light" charset="0"/>
                <a:cs typeface="Roboto Light" charset="0"/>
                <a:sym typeface="Trebuchet MS" charset="0"/>
              </a:rPr>
              <a:t>ayuda</a:t>
            </a:r>
            <a:r>
              <a:rPr lang="en-US" sz="2400" dirty="0" smtClean="0">
                <a:latin typeface="Roboto Light" charset="0"/>
                <a:ea typeface="Roboto Light" charset="0"/>
                <a:cs typeface="Roboto Light" charset="0"/>
                <a:sym typeface="Trebuchet MS" charset="0"/>
              </a:rPr>
              <a:t> a </a:t>
            </a:r>
            <a:r>
              <a:rPr lang="en-US" sz="2400" dirty="0" err="1" smtClean="0">
                <a:latin typeface="Roboto Light" charset="0"/>
                <a:ea typeface="Roboto Light" charset="0"/>
                <a:cs typeface="Roboto Light" charset="0"/>
                <a:sym typeface="Trebuchet MS" charset="0"/>
              </a:rPr>
              <a:t>los</a:t>
            </a:r>
            <a:r>
              <a:rPr lang="en-US" sz="2400" dirty="0" smtClean="0">
                <a:latin typeface="Roboto Light" charset="0"/>
                <a:ea typeface="Roboto Light" charset="0"/>
                <a:cs typeface="Roboto Light" charset="0"/>
                <a:sym typeface="Trebuchet MS" charset="0"/>
              </a:rPr>
              <a:t> </a:t>
            </a:r>
            <a:r>
              <a:rPr lang="en-US" sz="2400" dirty="0" err="1">
                <a:latin typeface="Roboto Light" charset="0"/>
                <a:ea typeface="Roboto Light" charset="0"/>
                <a:cs typeface="Roboto Light" charset="0"/>
                <a:sym typeface="Trebuchet MS" charset="0"/>
              </a:rPr>
              <a:t>C</a:t>
            </a:r>
            <a:r>
              <a:rPr lang="en-US" sz="2400" dirty="0" err="1" smtClean="0">
                <a:latin typeface="Roboto Light" charset="0"/>
                <a:ea typeface="Roboto Light" charset="0"/>
                <a:cs typeface="Roboto Light" charset="0"/>
                <a:sym typeface="Trebuchet MS" charset="0"/>
              </a:rPr>
              <a:t>uerpos</a:t>
            </a:r>
            <a:r>
              <a:rPr lang="en-US" sz="2400" dirty="0" smtClean="0">
                <a:latin typeface="Roboto Light" charset="0"/>
                <a:ea typeface="Roboto Light" charset="0"/>
                <a:cs typeface="Roboto Light" charset="0"/>
                <a:sym typeface="Trebuchet MS" charset="0"/>
              </a:rPr>
              <a:t> de </a:t>
            </a:r>
            <a:r>
              <a:rPr lang="en-US" sz="2400" dirty="0" err="1" smtClean="0">
                <a:latin typeface="Roboto Light" charset="0"/>
                <a:ea typeface="Roboto Light" charset="0"/>
                <a:cs typeface="Roboto Light" charset="0"/>
                <a:sym typeface="Trebuchet MS" charset="0"/>
              </a:rPr>
              <a:t>Emergencias</a:t>
            </a:r>
            <a:r>
              <a:rPr lang="en-US" sz="2400" dirty="0" smtClean="0">
                <a:latin typeface="Roboto Light" charset="0"/>
                <a:ea typeface="Roboto Light" charset="0"/>
                <a:cs typeface="Roboto Light" charset="0"/>
                <a:sym typeface="Trebuchet MS" charset="0"/>
              </a:rPr>
              <a:t> a </a:t>
            </a:r>
            <a:r>
              <a:rPr lang="en-US" sz="2400" dirty="0" err="1" smtClean="0">
                <a:latin typeface="Roboto Light" charset="0"/>
                <a:ea typeface="Roboto Light" charset="0"/>
                <a:cs typeface="Roboto Light" charset="0"/>
                <a:sym typeface="Trebuchet MS" charset="0"/>
              </a:rPr>
              <a:t>tomar</a:t>
            </a:r>
            <a:r>
              <a:rPr lang="en-US" sz="2400" dirty="0" smtClean="0">
                <a:latin typeface="Roboto Light" charset="0"/>
                <a:ea typeface="Roboto Light" charset="0"/>
                <a:cs typeface="Roboto Light" charset="0"/>
                <a:sym typeface="Trebuchet MS" charset="0"/>
              </a:rPr>
              <a:t> </a:t>
            </a:r>
            <a:r>
              <a:rPr lang="en-US" sz="2400" dirty="0" err="1" smtClean="0">
                <a:latin typeface="Roboto Light" charset="0"/>
                <a:ea typeface="Roboto Light" charset="0"/>
                <a:cs typeface="Roboto Light" charset="0"/>
                <a:sym typeface="Trebuchet MS" charset="0"/>
              </a:rPr>
              <a:t>decisiones</a:t>
            </a:r>
            <a:r>
              <a:rPr lang="en-US" sz="2400" dirty="0" smtClean="0">
                <a:latin typeface="Roboto Light" charset="0"/>
                <a:ea typeface="Roboto Light" charset="0"/>
                <a:cs typeface="Roboto Light" charset="0"/>
                <a:sym typeface="Trebuchet MS" charset="0"/>
              </a:rPr>
              <a:t> </a:t>
            </a:r>
            <a:r>
              <a:rPr lang="en-US" sz="2400" dirty="0" err="1" smtClean="0">
                <a:latin typeface="Roboto Light" charset="0"/>
                <a:ea typeface="Roboto Light" charset="0"/>
                <a:cs typeface="Roboto Light" charset="0"/>
                <a:sym typeface="Trebuchet MS" charset="0"/>
              </a:rPr>
              <a:t>más</a:t>
            </a:r>
            <a:r>
              <a:rPr lang="en-US" sz="2400" dirty="0" smtClean="0">
                <a:latin typeface="Roboto Light" charset="0"/>
                <a:ea typeface="Roboto Light" charset="0"/>
                <a:cs typeface="Roboto Light" charset="0"/>
                <a:sym typeface="Trebuchet MS" charset="0"/>
              </a:rPr>
              <a:t> </a:t>
            </a:r>
            <a:r>
              <a:rPr lang="en-US" sz="2400" dirty="0" err="1" smtClean="0">
                <a:latin typeface="Roboto Light" charset="0"/>
                <a:ea typeface="Roboto Light" charset="0"/>
                <a:cs typeface="Roboto Light" charset="0"/>
                <a:sym typeface="Trebuchet MS" charset="0"/>
              </a:rPr>
              <a:t>rápidas</a:t>
            </a:r>
            <a:r>
              <a:rPr lang="en-US" sz="2400" dirty="0" smtClean="0">
                <a:latin typeface="Roboto Light" charset="0"/>
                <a:ea typeface="Roboto Light" charset="0"/>
                <a:cs typeface="Roboto Light" charset="0"/>
                <a:sym typeface="Trebuchet MS" charset="0"/>
              </a:rPr>
              <a:t> y </a:t>
            </a:r>
            <a:r>
              <a:rPr lang="en-US" sz="2400" dirty="0" err="1" smtClean="0">
                <a:latin typeface="Roboto Light" charset="0"/>
                <a:ea typeface="Roboto Light" charset="0"/>
                <a:cs typeface="Roboto Light" charset="0"/>
                <a:sym typeface="Trebuchet MS" charset="0"/>
              </a:rPr>
              <a:t>seguras</a:t>
            </a:r>
            <a:r>
              <a:rPr lang="en-US" sz="2400" dirty="0" smtClean="0">
                <a:latin typeface="Roboto Light" charset="0"/>
                <a:ea typeface="Roboto Light" charset="0"/>
                <a:cs typeface="Roboto Light" charset="0"/>
                <a:sym typeface="Trebuchet MS" charset="0"/>
              </a:rPr>
              <a:t> </a:t>
            </a:r>
            <a:r>
              <a:rPr lang="en-US" sz="2400" dirty="0" err="1" smtClean="0">
                <a:latin typeface="Roboto Light" charset="0"/>
                <a:ea typeface="Roboto Light" charset="0"/>
                <a:cs typeface="Roboto Light" charset="0"/>
                <a:sym typeface="Trebuchet MS" charset="0"/>
              </a:rPr>
              <a:t>usando</a:t>
            </a:r>
            <a:r>
              <a:rPr lang="en-US" sz="2400" dirty="0" smtClean="0">
                <a:latin typeface="Roboto Light" charset="0"/>
                <a:ea typeface="Roboto Light" charset="0"/>
                <a:cs typeface="Roboto Light" charset="0"/>
                <a:sym typeface="Trebuchet MS" charset="0"/>
              </a:rPr>
              <a:t> </a:t>
            </a:r>
            <a:r>
              <a:rPr lang="en-US" sz="2400" dirty="0" err="1" smtClean="0">
                <a:latin typeface="Roboto Light" charset="0"/>
                <a:ea typeface="Roboto Light" charset="0"/>
                <a:cs typeface="Roboto Light" charset="0"/>
                <a:sym typeface="Trebuchet MS" charset="0"/>
              </a:rPr>
              <a:t>datos</a:t>
            </a:r>
            <a:endParaRPr lang="en-US" sz="2400" dirty="0">
              <a:latin typeface="Roboto Light" charset="0"/>
              <a:ea typeface="Roboto Light" charset="0"/>
              <a:cs typeface="Roboto Light" charset="0"/>
              <a:sym typeface="Trebuchet MS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7306" y="2551041"/>
            <a:ext cx="6494599" cy="28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7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814918" cy="5715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5" b="-12093"/>
          <a:stretch/>
        </p:blipFill>
        <p:spPr>
          <a:xfrm>
            <a:off x="200560" y="221515"/>
            <a:ext cx="1520663" cy="316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244" y="1981780"/>
            <a:ext cx="26143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Nuestra Solución</a:t>
            </a:r>
          </a:p>
          <a:p>
            <a:pPr algn="ctr"/>
            <a:endParaRPr lang="es-ES_tradnl" sz="28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s-ES_tradnl" sz="2800" i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IRIS</a:t>
            </a:r>
            <a:endParaRPr lang="es-ES_tradnl" sz="2800" i="1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348" y="2280896"/>
            <a:ext cx="1110289" cy="84381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193643" y="1195312"/>
            <a:ext cx="2242088" cy="1048768"/>
            <a:chOff x="2630088" y="778055"/>
            <a:chExt cx="1768285" cy="82714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9478" y="861773"/>
              <a:ext cx="451602" cy="22817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62970" y="778055"/>
              <a:ext cx="455467" cy="3118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2662" y="1246115"/>
              <a:ext cx="375711" cy="3297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30088" y="1216827"/>
              <a:ext cx="478495" cy="388368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 rot="10800000">
            <a:off x="5536026" y="523351"/>
            <a:ext cx="160292" cy="4568981"/>
            <a:chOff x="5073720" y="403218"/>
            <a:chExt cx="92990" cy="2466372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5073720" y="1545553"/>
              <a:ext cx="92990" cy="8871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 flipV="1">
              <a:off x="5075859" y="1636404"/>
              <a:ext cx="92990" cy="8871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5166710" y="403218"/>
              <a:ext cx="0" cy="11423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5166710" y="1727255"/>
              <a:ext cx="0" cy="11423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112" y="3330341"/>
            <a:ext cx="837706" cy="80656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0478" y="4136905"/>
            <a:ext cx="189337" cy="48912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64065" y="4192171"/>
            <a:ext cx="303699" cy="43385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494995" y="4718775"/>
            <a:ext cx="1772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Roboto" charset="0"/>
                <a:ea typeface="Roboto" charset="0"/>
                <a:cs typeface="Roboto" charset="0"/>
              </a:rPr>
              <a:t>Radio, GPS &amp; </a:t>
            </a:r>
            <a:r>
              <a:rPr lang="en-GB" sz="1200" dirty="0" err="1" smtClean="0">
                <a:latin typeface="Roboto" charset="0"/>
                <a:ea typeface="Roboto" charset="0"/>
                <a:cs typeface="Roboto" charset="0"/>
              </a:rPr>
              <a:t>IoT</a:t>
            </a:r>
            <a:endParaRPr lang="en-GB" sz="12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90269" y="787159"/>
            <a:ext cx="1772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>
                <a:latin typeface="Roboto" charset="0"/>
                <a:ea typeface="Roboto" charset="0"/>
                <a:cs typeface="Roboto" charset="0"/>
              </a:rPr>
              <a:t>Cámaras</a:t>
            </a:r>
            <a:endParaRPr lang="en-GB" sz="12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38" name="Picture 37" descr="location-on-map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1809" y="4543795"/>
            <a:ext cx="301687" cy="301687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5901652" y="4163128"/>
            <a:ext cx="2641096" cy="1122283"/>
            <a:chOff x="5930287" y="4349935"/>
            <a:chExt cx="2641096" cy="1122283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375543" y="4524566"/>
              <a:ext cx="1195840" cy="86446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9549" b="63838"/>
            <a:stretch/>
          </p:blipFill>
          <p:spPr>
            <a:xfrm>
              <a:off x="5930287" y="4349935"/>
              <a:ext cx="1303867" cy="112228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4807" y="5097935"/>
              <a:ext cx="186923" cy="164491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8104" y="4734598"/>
              <a:ext cx="408736" cy="301687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540403"/>
              </p:ext>
            </p:extLst>
          </p:nvPr>
        </p:nvGraphicFramePr>
        <p:xfrm>
          <a:off x="6192772" y="2030884"/>
          <a:ext cx="2050153" cy="12493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0153"/>
              </a:tblGrid>
              <a:tr h="355946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smtClean="0">
                          <a:latin typeface="Roboto" charset="0"/>
                          <a:ea typeface="Roboto" charset="0"/>
                          <a:cs typeface="Roboto" charset="0"/>
                        </a:rPr>
                        <a:t>Integra</a:t>
                      </a:r>
                      <a:endParaRPr lang="en-GB" sz="1800" b="1" dirty="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42134" marR="142134" marT="71067" marB="7106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5946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smtClean="0">
                          <a:latin typeface="Roboto" charset="0"/>
                          <a:ea typeface="Roboto" charset="0"/>
                          <a:cs typeface="Roboto" charset="0"/>
                        </a:rPr>
                        <a:t>Process</a:t>
                      </a:r>
                      <a:endParaRPr lang="en-GB" sz="1800" b="1" dirty="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42134" marR="142134" marT="71067" marB="7106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5946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err="1" smtClean="0">
                          <a:latin typeface="Roboto" charset="0"/>
                          <a:ea typeface="Roboto" charset="0"/>
                          <a:cs typeface="Roboto" charset="0"/>
                        </a:rPr>
                        <a:t>Filtra</a:t>
                      </a:r>
                      <a:endParaRPr lang="en-GB" sz="1800" b="1" dirty="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42134" marR="142134" marT="71067" marB="7106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44" name="Straight Arrow Connector 43"/>
          <p:cNvCxnSpPr/>
          <p:nvPr/>
        </p:nvCxnSpPr>
        <p:spPr>
          <a:xfrm>
            <a:off x="7233978" y="3280246"/>
            <a:ext cx="0" cy="76402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736480" y="1375715"/>
            <a:ext cx="938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latin typeface="Roboto" charset="0"/>
                <a:ea typeface="Roboto" charset="0"/>
                <a:cs typeface="Roboto" charset="0"/>
              </a:rPr>
              <a:t>IRIS</a:t>
            </a:r>
            <a:endParaRPr lang="en-GB" b="1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34019" y="166601"/>
            <a:ext cx="1143000" cy="762000"/>
          </a:xfrm>
          <a:prstGeom prst="rect">
            <a:avLst/>
          </a:prstGeom>
        </p:spPr>
      </p:pic>
      <p:cxnSp>
        <p:nvCxnSpPr>
          <p:cNvPr id="50" name="Straight Arrow Connector 49"/>
          <p:cNvCxnSpPr>
            <a:stCxn id="48" idx="0"/>
            <a:endCxn id="49" idx="2"/>
          </p:cNvCxnSpPr>
          <p:nvPr/>
        </p:nvCxnSpPr>
        <p:spPr>
          <a:xfrm flipV="1">
            <a:off x="7205519" y="928601"/>
            <a:ext cx="0" cy="447114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114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93" y="2297672"/>
            <a:ext cx="1395776" cy="9305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2814918" cy="5715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5" b="-12093"/>
          <a:stretch/>
        </p:blipFill>
        <p:spPr>
          <a:xfrm>
            <a:off x="200560" y="221515"/>
            <a:ext cx="1520663" cy="31636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089458" y="2577920"/>
            <a:ext cx="938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latin typeface="Roboto" charset="0"/>
                <a:ea typeface="Roboto" charset="0"/>
                <a:cs typeface="Roboto" charset="0"/>
              </a:rPr>
              <a:t>IRIS</a:t>
            </a:r>
            <a:endParaRPr lang="en-GB" b="1" dirty="0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562659" y="714201"/>
            <a:ext cx="0" cy="155608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3562659" y="714201"/>
            <a:ext cx="2485716" cy="1107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266069" y="2874915"/>
            <a:ext cx="231598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550329" y="3357866"/>
            <a:ext cx="0" cy="155608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3562659" y="4913950"/>
            <a:ext cx="248571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65963" y="35594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latin typeface="Roboto" charset="0"/>
                <a:ea typeface="Roboto" charset="0"/>
                <a:cs typeface="Roboto" charset="0"/>
              </a:rPr>
              <a:t>Refuerzos</a:t>
            </a:r>
            <a:endParaRPr lang="en-GB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166008" y="2528600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latin typeface="Roboto" charset="0"/>
                <a:ea typeface="Roboto" charset="0"/>
                <a:cs typeface="Roboto" charset="0"/>
              </a:rPr>
              <a:t>Comités</a:t>
            </a:r>
            <a:r>
              <a:rPr lang="en-GB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dirty="0" err="1" smtClean="0">
                <a:latin typeface="Roboto" charset="0"/>
                <a:ea typeface="Roboto" charset="0"/>
                <a:cs typeface="Roboto" charset="0"/>
              </a:rPr>
              <a:t>Estratégicos</a:t>
            </a:r>
            <a:endParaRPr lang="en-GB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165963" y="451686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latin typeface="Roboto" charset="0"/>
                <a:ea typeface="Roboto" charset="0"/>
                <a:cs typeface="Roboto" charset="0"/>
              </a:rPr>
              <a:t>Políticos</a:t>
            </a:r>
            <a:endParaRPr lang="en-GB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891" y="307455"/>
            <a:ext cx="906116" cy="83564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2248" y="2334788"/>
            <a:ext cx="1193401" cy="99856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2080" y="4195356"/>
            <a:ext cx="1693735" cy="10123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244" y="1981780"/>
            <a:ext cx="26143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Nuestra Solución</a:t>
            </a:r>
          </a:p>
          <a:p>
            <a:pPr algn="ctr"/>
            <a:endParaRPr lang="es-ES_tradnl" sz="28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s-ES_tradnl" sz="2800" i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IRIS</a:t>
            </a:r>
            <a:endParaRPr lang="es-ES_tradnl" sz="2800" i="1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048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814918" cy="5715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5" b="-12093"/>
          <a:stretch/>
        </p:blipFill>
        <p:spPr>
          <a:xfrm>
            <a:off x="200560" y="221515"/>
            <a:ext cx="1520663" cy="3163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67598" y="1241391"/>
            <a:ext cx="1853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 smtClean="0">
                <a:latin typeface="Roboto Medium" charset="0"/>
                <a:ea typeface="Roboto Medium" charset="0"/>
                <a:cs typeface="Roboto Medium" charset="0"/>
              </a:rPr>
              <a:t>Saturación</a:t>
            </a:r>
            <a:endParaRPr lang="en-GB" sz="20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79928" y="2743470"/>
            <a:ext cx="1840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 smtClean="0">
                <a:latin typeface="Roboto Medium" charset="0"/>
                <a:ea typeface="Roboto Medium" charset="0"/>
                <a:cs typeface="Roboto Medium" charset="0"/>
              </a:rPr>
              <a:t>Coordinación</a:t>
            </a:r>
            <a:r>
              <a:rPr lang="en-GB" sz="2000" dirty="0" smtClean="0">
                <a:latin typeface="Roboto Medium" charset="0"/>
                <a:ea typeface="Roboto Medium" charset="0"/>
                <a:cs typeface="Roboto Medium" charset="0"/>
              </a:rPr>
              <a:t> de </a:t>
            </a:r>
            <a:r>
              <a:rPr lang="en-GB" sz="2000" dirty="0" err="1" smtClean="0">
                <a:latin typeface="Roboto Medium" charset="0"/>
                <a:ea typeface="Roboto Medium" charset="0"/>
                <a:cs typeface="Roboto Medium" charset="0"/>
              </a:rPr>
              <a:t>equipos</a:t>
            </a:r>
            <a:endParaRPr lang="en-GB" sz="20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83320" y="4483615"/>
            <a:ext cx="1609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err="1" smtClean="0">
                <a:latin typeface="Roboto Medium" charset="0"/>
                <a:ea typeface="Roboto Medium" charset="0"/>
                <a:cs typeface="Roboto Medium" charset="0"/>
              </a:rPr>
              <a:t>Rigidez</a:t>
            </a:r>
            <a:r>
              <a:rPr lang="en-GB" sz="2000" dirty="0" smtClean="0">
                <a:latin typeface="Roboto Medium" charset="0"/>
                <a:ea typeface="Roboto Medium" charset="0"/>
                <a:cs typeface="Roboto Medium" charset="0"/>
              </a:rPr>
              <a:t> </a:t>
            </a:r>
            <a:r>
              <a:rPr lang="en-GB" sz="2000" dirty="0" err="1" smtClean="0">
                <a:latin typeface="Roboto Medium" charset="0"/>
                <a:ea typeface="Roboto Medium" charset="0"/>
                <a:cs typeface="Roboto Medium" charset="0"/>
              </a:rPr>
              <a:t>tecnológica</a:t>
            </a:r>
            <a:endParaRPr lang="en-GB" sz="2000" dirty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44269" y="673512"/>
            <a:ext cx="32997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Roboto" charset="0"/>
                <a:ea typeface="Roboto" charset="0"/>
                <a:cs typeface="Roboto" charset="0"/>
              </a:rPr>
              <a:t>Información</a:t>
            </a:r>
            <a:r>
              <a:rPr lang="en-US" sz="1600" b="1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1600" b="1" dirty="0" err="1" smtClean="0">
                <a:latin typeface="Roboto" charset="0"/>
                <a:ea typeface="Roboto" charset="0"/>
                <a:cs typeface="Roboto" charset="0"/>
              </a:rPr>
              <a:t>relevante</a:t>
            </a:r>
            <a:r>
              <a:rPr lang="en-US" sz="1600" b="1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1600" dirty="0" err="1" smtClean="0">
                <a:latin typeface="Roboto" charset="0"/>
                <a:ea typeface="Roboto" charset="0"/>
                <a:cs typeface="Roboto" charset="0"/>
              </a:rPr>
              <a:t>en</a:t>
            </a:r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1600" dirty="0" err="1" smtClean="0">
                <a:latin typeface="Roboto" charset="0"/>
                <a:ea typeface="Roboto" charset="0"/>
                <a:cs typeface="Roboto" charset="0"/>
              </a:rPr>
              <a:t>una</a:t>
            </a:r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 sola </a:t>
            </a:r>
            <a:r>
              <a:rPr lang="en-US" sz="1600" dirty="0" err="1" smtClean="0">
                <a:latin typeface="Roboto" charset="0"/>
                <a:ea typeface="Roboto" charset="0"/>
                <a:cs typeface="Roboto" charset="0"/>
              </a:rPr>
              <a:t>pantalla</a:t>
            </a:r>
            <a:r>
              <a:rPr lang="en-US" sz="1600" u="sng" dirty="0" smtClean="0">
                <a:latin typeface="Roboto Light" charset="0"/>
                <a:ea typeface="Roboto Light" charset="0"/>
                <a:cs typeface="Roboto Light" charset="0"/>
              </a:rPr>
              <a:t/>
            </a:r>
            <a:br>
              <a:rPr lang="en-US" sz="1600" u="sng" dirty="0" smtClean="0">
                <a:latin typeface="Roboto Light" charset="0"/>
                <a:ea typeface="Roboto Light" charset="0"/>
                <a:cs typeface="Roboto Light" charset="0"/>
              </a:rPr>
            </a:br>
            <a:endParaRPr lang="en-US" sz="1600" u="sng" dirty="0" smtClean="0">
              <a:latin typeface="Roboto Light" charset="0"/>
              <a:ea typeface="Roboto Light" charset="0"/>
              <a:cs typeface="Roboto Light" charset="0"/>
            </a:endParaRPr>
          </a:p>
          <a:p>
            <a:endParaRPr lang="en-US" sz="1600" u="sng" dirty="0">
              <a:latin typeface="Roboto Light" charset="0"/>
              <a:ea typeface="Roboto Light" charset="0"/>
              <a:cs typeface="Roboto Light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Roboto Light" charset="0"/>
                <a:ea typeface="Roboto Light" charset="0"/>
                <a:cs typeface="Roboto Light" charset="0"/>
              </a:rPr>
              <a:t>Desarrollado</a:t>
            </a:r>
            <a:r>
              <a:rPr lang="en-US" sz="1600" dirty="0" smtClean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sz="1600" b="1" dirty="0" smtClean="0">
                <a:latin typeface="Roboto Light" charset="0"/>
                <a:ea typeface="Roboto Light" charset="0"/>
                <a:cs typeface="Roboto Light" charset="0"/>
              </a:rPr>
              <a:t>con </a:t>
            </a:r>
            <a:r>
              <a:rPr lang="en-US" sz="1600" b="1" dirty="0" err="1" smtClean="0">
                <a:latin typeface="Roboto Light" charset="0"/>
                <a:ea typeface="Roboto Light" charset="0"/>
                <a:cs typeface="Roboto Light" charset="0"/>
              </a:rPr>
              <a:t>Mandos</a:t>
            </a:r>
            <a:r>
              <a:rPr lang="en-US" sz="1600" b="1" dirty="0" smtClean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sz="1600" b="1" dirty="0" err="1" smtClean="0">
                <a:latin typeface="Roboto Light" charset="0"/>
                <a:ea typeface="Roboto Light" charset="0"/>
                <a:cs typeface="Roboto Light" charset="0"/>
              </a:rPr>
              <a:t>Avanzados</a:t>
            </a:r>
            <a:endParaRPr lang="en-US" sz="1600" b="1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44268" y="2447929"/>
            <a:ext cx="32997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Roboto Light" charset="0"/>
                <a:ea typeface="Roboto Light" charset="0"/>
                <a:cs typeface="Roboto Light" charset="0"/>
              </a:rPr>
              <a:t>Usuarios</a:t>
            </a:r>
            <a:r>
              <a:rPr lang="en-US" sz="1600" dirty="0" smtClean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sz="1600" b="1" dirty="0" err="1" smtClean="0">
                <a:latin typeface="Roboto Light" charset="0"/>
                <a:ea typeface="Roboto Light" charset="0"/>
                <a:cs typeface="Roboto Light" charset="0"/>
              </a:rPr>
              <a:t>comparten</a:t>
            </a:r>
            <a:r>
              <a:rPr lang="en-US" sz="1600" b="1" dirty="0" smtClean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sz="1600" dirty="0" err="1" smtClean="0">
                <a:latin typeface="Roboto Light" charset="0"/>
                <a:ea typeface="Roboto Light" charset="0"/>
                <a:cs typeface="Roboto Light" charset="0"/>
              </a:rPr>
              <a:t>información</a:t>
            </a:r>
            <a:endParaRPr lang="en-US" sz="1600" dirty="0" smtClean="0">
              <a:latin typeface="Roboto" charset="0"/>
              <a:ea typeface="Roboto" charset="0"/>
              <a:cs typeface="Roboto" charset="0"/>
            </a:endParaRPr>
          </a:p>
          <a:p>
            <a:endParaRPr lang="en-US" sz="1600" dirty="0" smtClean="0">
              <a:latin typeface="Roboto" charset="0"/>
              <a:ea typeface="Roboto" charset="0"/>
              <a:cs typeface="Roboto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 smtClean="0">
                <a:latin typeface="Roboto" charset="0"/>
                <a:ea typeface="Roboto" charset="0"/>
                <a:cs typeface="Roboto" charset="0"/>
              </a:rPr>
              <a:t>Niveles</a:t>
            </a:r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 de </a:t>
            </a:r>
            <a:r>
              <a:rPr lang="en-US" sz="1600" dirty="0" err="1" smtClean="0">
                <a:latin typeface="Roboto" charset="0"/>
                <a:ea typeface="Roboto" charset="0"/>
                <a:cs typeface="Roboto" charset="0"/>
              </a:rPr>
              <a:t>usuarios</a:t>
            </a:r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 para </a:t>
            </a:r>
            <a:r>
              <a:rPr lang="en-US" sz="1600" dirty="0" err="1" smtClean="0">
                <a:latin typeface="Roboto" charset="0"/>
                <a:ea typeface="Roboto" charset="0"/>
                <a:cs typeface="Roboto" charset="0"/>
              </a:rPr>
              <a:t>respetar</a:t>
            </a:r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 la </a:t>
            </a:r>
            <a:r>
              <a:rPr lang="en-US" sz="1600" b="1" dirty="0" err="1" smtClean="0">
                <a:latin typeface="Roboto Light" charset="0"/>
                <a:ea typeface="Roboto Light" charset="0"/>
                <a:cs typeface="Roboto Light" charset="0"/>
              </a:rPr>
              <a:t>cadena</a:t>
            </a:r>
            <a:r>
              <a:rPr lang="en-US" sz="1600" b="1" dirty="0" smtClean="0">
                <a:latin typeface="Roboto Light" charset="0"/>
                <a:ea typeface="Roboto Light" charset="0"/>
                <a:cs typeface="Roboto Light" charset="0"/>
              </a:rPr>
              <a:t> de </a:t>
            </a:r>
            <a:r>
              <a:rPr lang="en-US" sz="1600" b="1" dirty="0" err="1" smtClean="0">
                <a:latin typeface="Roboto Light" charset="0"/>
                <a:ea typeface="Roboto Light" charset="0"/>
                <a:cs typeface="Roboto Light" charset="0"/>
              </a:rPr>
              <a:t>mando</a:t>
            </a:r>
            <a:endParaRPr lang="en-US" sz="1600" b="1" u="sng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44268" y="4052728"/>
            <a:ext cx="32997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 dirty="0" smtClean="0">
                <a:latin typeface="Roboto Light" charset="0"/>
                <a:ea typeface="Roboto Light" charset="0"/>
                <a:cs typeface="Roboto Light" charset="0"/>
              </a:rPr>
              <a:t>Simple &amp; </a:t>
            </a:r>
            <a:r>
              <a:rPr lang="en-US" sz="1600" b="1" dirty="0" err="1" smtClean="0">
                <a:latin typeface="Roboto Light" charset="0"/>
                <a:ea typeface="Roboto Light" charset="0"/>
                <a:cs typeface="Roboto Light" charset="0"/>
              </a:rPr>
              <a:t>accesible</a:t>
            </a:r>
            <a:endParaRPr lang="en-US" sz="1600" b="1" dirty="0" smtClean="0">
              <a:latin typeface="Roboto Light" charset="0"/>
              <a:ea typeface="Roboto Light" charset="0"/>
              <a:cs typeface="Roboto Light" charset="0"/>
            </a:endParaRPr>
          </a:p>
          <a:p>
            <a:endParaRPr lang="en-US" sz="1600" dirty="0">
              <a:latin typeface="Roboto Light" charset="0"/>
              <a:ea typeface="Roboto Light" charset="0"/>
              <a:cs typeface="Roboto Light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 err="1" smtClean="0">
                <a:latin typeface="Roboto" charset="0"/>
                <a:ea typeface="Roboto" charset="0"/>
                <a:cs typeface="Roboto" charset="0"/>
              </a:rPr>
              <a:t>Módulos</a:t>
            </a:r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 para </a:t>
            </a:r>
            <a:r>
              <a:rPr lang="en-US" sz="1600" dirty="0" err="1" smtClean="0">
                <a:latin typeface="Roboto" charset="0"/>
                <a:ea typeface="Roboto" charset="0"/>
                <a:cs typeface="Roboto" charset="0"/>
              </a:rPr>
              <a:t>customizar</a:t>
            </a:r>
            <a:r>
              <a:rPr lang="en-US" sz="1600" dirty="0">
                <a:latin typeface="Roboto Light" charset="0"/>
                <a:ea typeface="Roboto Light" charset="0"/>
                <a:cs typeface="Roboto Light" charset="0"/>
              </a:rPr>
              <a:t/>
            </a:r>
            <a:br>
              <a:rPr lang="en-US" sz="1600" dirty="0">
                <a:latin typeface="Roboto Light" charset="0"/>
                <a:ea typeface="Roboto Light" charset="0"/>
                <a:cs typeface="Roboto Light" charset="0"/>
              </a:rPr>
            </a:br>
            <a:endParaRPr lang="en-US" sz="1600" dirty="0">
              <a:latin typeface="Roboto Light" charset="0"/>
              <a:ea typeface="Roboto Light" charset="0"/>
              <a:cs typeface="Roboto Light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dirty="0" smtClean="0">
                <a:latin typeface="Roboto Light" charset="0"/>
                <a:ea typeface="Roboto Light" charset="0"/>
                <a:cs typeface="Roboto Light" charset="0"/>
              </a:rPr>
              <a:t>Compatible </a:t>
            </a:r>
            <a:r>
              <a:rPr lang="en-US" sz="1600" dirty="0" smtClean="0">
                <a:latin typeface="Roboto Light" charset="0"/>
                <a:ea typeface="Roboto Light" charset="0"/>
                <a:cs typeface="Roboto Light" charset="0"/>
              </a:rPr>
              <a:t>con la </a:t>
            </a:r>
            <a:r>
              <a:rPr lang="en-US" sz="1600" dirty="0" err="1" smtClean="0">
                <a:latin typeface="Roboto Light" charset="0"/>
                <a:ea typeface="Roboto Light" charset="0"/>
                <a:cs typeface="Roboto Light" charset="0"/>
              </a:rPr>
              <a:t>mayoría</a:t>
            </a:r>
            <a:r>
              <a:rPr lang="en-US" sz="1600" dirty="0" smtClean="0">
                <a:latin typeface="Roboto Light" charset="0"/>
                <a:ea typeface="Roboto Light" charset="0"/>
                <a:cs typeface="Roboto Light" charset="0"/>
              </a:rPr>
              <a:t> de </a:t>
            </a:r>
            <a:r>
              <a:rPr lang="en-US" sz="1600" dirty="0" err="1" smtClean="0">
                <a:latin typeface="Roboto Light" charset="0"/>
                <a:ea typeface="Roboto Light" charset="0"/>
                <a:cs typeface="Roboto Light" charset="0"/>
              </a:rPr>
              <a:t>sistemas</a:t>
            </a:r>
            <a:endParaRPr lang="en-US" sz="1600" b="1" dirty="0" smtClean="0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3067598" y="537882"/>
            <a:ext cx="1609344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13558" y="2447930"/>
            <a:ext cx="0" cy="132343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810419" y="4102048"/>
            <a:ext cx="0" cy="132343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67598" y="137772"/>
            <a:ext cx="1609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err="1" smtClean="0">
                <a:latin typeface="Roboto Medium" charset="0"/>
                <a:ea typeface="Roboto Medium" charset="0"/>
                <a:cs typeface="Roboto Medium" charset="0"/>
              </a:rPr>
              <a:t>Problema</a:t>
            </a:r>
            <a:endParaRPr lang="en-GB" sz="2000" b="1" dirty="0" smtClean="0">
              <a:latin typeface="Roboto Medium" charset="0"/>
              <a:ea typeface="Roboto Medium" charset="0"/>
              <a:cs typeface="Roboto Med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70411" y="137569"/>
            <a:ext cx="1609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latin typeface="Roboto Medium" charset="0"/>
                <a:ea typeface="Roboto Medium" charset="0"/>
                <a:cs typeface="Roboto Medium" charset="0"/>
              </a:rPr>
              <a:t>IRIS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708639" y="537679"/>
            <a:ext cx="3153427" cy="0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810419" y="673512"/>
            <a:ext cx="0" cy="156966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" idx="3"/>
            <a:endCxn id="8" idx="1"/>
          </p:cNvCxnSpPr>
          <p:nvPr/>
        </p:nvCxnSpPr>
        <p:spPr>
          <a:xfrm>
            <a:off x="4920748" y="1441446"/>
            <a:ext cx="923521" cy="1689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2" idx="3"/>
            <a:endCxn id="10" idx="1"/>
          </p:cNvCxnSpPr>
          <p:nvPr/>
        </p:nvCxnSpPr>
        <p:spPr>
          <a:xfrm>
            <a:off x="4920748" y="3097413"/>
            <a:ext cx="923520" cy="1223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3" idx="3"/>
            <a:endCxn id="11" idx="1"/>
          </p:cNvCxnSpPr>
          <p:nvPr/>
        </p:nvCxnSpPr>
        <p:spPr>
          <a:xfrm>
            <a:off x="4692664" y="4837558"/>
            <a:ext cx="1151604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1244" y="1981780"/>
            <a:ext cx="26143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Nuestra Solución</a:t>
            </a:r>
          </a:p>
          <a:p>
            <a:pPr algn="ctr"/>
            <a:endParaRPr lang="es-ES_tradnl" sz="2800" dirty="0" smtClean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s-ES_tradnl" sz="2800" i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IRIS</a:t>
            </a:r>
            <a:endParaRPr lang="es-ES_tradnl" sz="2800" i="1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49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814918" cy="5715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5" b="-12093"/>
          <a:stretch/>
        </p:blipFill>
        <p:spPr>
          <a:xfrm>
            <a:off x="200560" y="221515"/>
            <a:ext cx="1520663" cy="316367"/>
          </a:xfrm>
          <a:prstGeom prst="rect">
            <a:avLst/>
          </a:prstGeom>
        </p:spPr>
      </p:pic>
      <p:pic>
        <p:nvPicPr>
          <p:cNvPr id="54" name="Imagen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0063" y="1602189"/>
            <a:ext cx="2435146" cy="1987400"/>
          </a:xfrm>
          <a:prstGeom prst="rect">
            <a:avLst/>
          </a:prstGeom>
        </p:spPr>
      </p:pic>
      <p:pic>
        <p:nvPicPr>
          <p:cNvPr id="55" name="Picture 54" descr="JS84096599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210" y="1602189"/>
            <a:ext cx="3006058" cy="19874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170063" y="1228034"/>
            <a:ext cx="1363084" cy="218808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r>
              <a:rPr lang="en-US" sz="1000" dirty="0">
                <a:latin typeface="Roboto" charset="0"/>
                <a:ea typeface="Roboto" charset="0"/>
                <a:cs typeface="Roboto" charset="0"/>
              </a:rPr>
              <a:t>29/06/2016 </a:t>
            </a:r>
            <a:r>
              <a:rPr lang="en-US" sz="1000" dirty="0">
                <a:solidFill>
                  <a:srgbClr val="0070C0"/>
                </a:solidFill>
                <a:latin typeface="Roboto" charset="0"/>
                <a:ea typeface="Roboto" charset="0"/>
                <a:cs typeface="Roboto" charset="0"/>
              </a:rPr>
              <a:t>13:29:37</a:t>
            </a:r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846669"/>
              </p:ext>
            </p:extLst>
          </p:nvPr>
        </p:nvGraphicFramePr>
        <p:xfrm>
          <a:off x="4838676" y="1175022"/>
          <a:ext cx="3772592" cy="33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3148"/>
                <a:gridCol w="943148"/>
                <a:gridCol w="943148"/>
                <a:gridCol w="943148"/>
              </a:tblGrid>
              <a:tr h="233325"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>
                          <a:solidFill>
                            <a:schemeClr val="bg1"/>
                          </a:solidFill>
                        </a:rPr>
                        <a:t>Display</a:t>
                      </a:r>
                      <a:endParaRPr lang="en-GB" sz="800" b="0" i="0" dirty="0">
                        <a:solidFill>
                          <a:schemeClr val="bg1"/>
                        </a:solidFill>
                        <a:latin typeface="Roboto Light" charset="0"/>
                        <a:ea typeface="Roboto Light" charset="0"/>
                        <a:cs typeface="Roboto Light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Protocol</a:t>
                      </a:r>
                      <a:r>
                        <a:rPr lang="en-GB" sz="800" baseline="0" dirty="0" smtClean="0"/>
                        <a:t> Assistance *</a:t>
                      </a:r>
                      <a:endParaRPr lang="en-GB" sz="800" b="0" i="0" dirty="0">
                        <a:latin typeface="Roboto Light" charset="0"/>
                        <a:ea typeface="Roboto Light" charset="0"/>
                        <a:cs typeface="Roboto Light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Machine Learning</a:t>
                      </a:r>
                      <a:r>
                        <a:rPr lang="en-GB" sz="800" baseline="0" dirty="0" smtClean="0"/>
                        <a:t> Situation Brief</a:t>
                      </a:r>
                      <a:endParaRPr lang="en-GB" sz="800" b="0" i="0" dirty="0">
                        <a:latin typeface="Roboto Light" charset="0"/>
                        <a:ea typeface="Roboto Light" charset="0"/>
                        <a:cs typeface="Roboto Light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800" dirty="0" smtClean="0"/>
                        <a:t>Settings</a:t>
                      </a:r>
                      <a:endParaRPr lang="en-GB" sz="800" b="0" i="0" dirty="0">
                        <a:latin typeface="Roboto Light" charset="0"/>
                        <a:ea typeface="Roboto Light" charset="0"/>
                        <a:cs typeface="Roboto Light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8233" y="2536476"/>
            <a:ext cx="215900" cy="215900"/>
          </a:xfrm>
          <a:prstGeom prst="rect">
            <a:avLst/>
          </a:prstGeom>
        </p:spPr>
      </p:pic>
      <p:sp>
        <p:nvSpPr>
          <p:cNvPr id="60" name="Diamond 59"/>
          <p:cNvSpPr/>
          <p:nvPr/>
        </p:nvSpPr>
        <p:spPr>
          <a:xfrm>
            <a:off x="6588358" y="2011331"/>
            <a:ext cx="186420" cy="186500"/>
          </a:xfrm>
          <a:prstGeom prst="diamond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61" name="Diamond 60"/>
          <p:cNvSpPr/>
          <p:nvPr/>
        </p:nvSpPr>
        <p:spPr>
          <a:xfrm>
            <a:off x="6558860" y="2112931"/>
            <a:ext cx="186420" cy="186500"/>
          </a:xfrm>
          <a:prstGeom prst="diamond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62" name="Diamond 61"/>
          <p:cNvSpPr/>
          <p:nvPr/>
        </p:nvSpPr>
        <p:spPr>
          <a:xfrm>
            <a:off x="7506157" y="3142884"/>
            <a:ext cx="186420" cy="186500"/>
          </a:xfrm>
          <a:prstGeom prst="diamond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63" name="Diamond 62"/>
          <p:cNvSpPr/>
          <p:nvPr/>
        </p:nvSpPr>
        <p:spPr>
          <a:xfrm>
            <a:off x="7319737" y="3189095"/>
            <a:ext cx="186420" cy="186500"/>
          </a:xfrm>
          <a:prstGeom prst="diamond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64" name="Diamond 63"/>
          <p:cNvSpPr/>
          <p:nvPr/>
        </p:nvSpPr>
        <p:spPr>
          <a:xfrm>
            <a:off x="7506157" y="3236134"/>
            <a:ext cx="186420" cy="186500"/>
          </a:xfrm>
          <a:prstGeom prst="diamond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65" name="Diamond 64"/>
          <p:cNvSpPr/>
          <p:nvPr/>
        </p:nvSpPr>
        <p:spPr>
          <a:xfrm>
            <a:off x="7412947" y="3403089"/>
            <a:ext cx="186420" cy="186500"/>
          </a:xfrm>
          <a:prstGeom prst="diamond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66" name="Diamond 65"/>
          <p:cNvSpPr/>
          <p:nvPr/>
        </p:nvSpPr>
        <p:spPr>
          <a:xfrm>
            <a:off x="8237873" y="2002770"/>
            <a:ext cx="186420" cy="186500"/>
          </a:xfrm>
          <a:prstGeom prst="diamond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67" name="Diamond 66"/>
          <p:cNvSpPr/>
          <p:nvPr/>
        </p:nvSpPr>
        <p:spPr>
          <a:xfrm>
            <a:off x="7978302" y="2274865"/>
            <a:ext cx="186420" cy="186500"/>
          </a:xfrm>
          <a:prstGeom prst="diamond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68" name="Freeform 67"/>
          <p:cNvSpPr/>
          <p:nvPr/>
        </p:nvSpPr>
        <p:spPr>
          <a:xfrm>
            <a:off x="3971250" y="2368115"/>
            <a:ext cx="1633960" cy="803243"/>
          </a:xfrm>
          <a:custGeom>
            <a:avLst/>
            <a:gdLst>
              <a:gd name="connsiteX0" fmla="*/ 0 w 3768436"/>
              <a:gd name="connsiteY0" fmla="*/ 193963 h 2119745"/>
              <a:gd name="connsiteX1" fmla="*/ 1759527 w 3768436"/>
              <a:gd name="connsiteY1" fmla="*/ 2119745 h 2119745"/>
              <a:gd name="connsiteX2" fmla="*/ 3768436 w 3768436"/>
              <a:gd name="connsiteY2" fmla="*/ 914400 h 2119745"/>
              <a:gd name="connsiteX3" fmla="*/ 2604654 w 3768436"/>
              <a:gd name="connsiteY3" fmla="*/ 0 h 2119745"/>
              <a:gd name="connsiteX4" fmla="*/ 0 w 3768436"/>
              <a:gd name="connsiteY4" fmla="*/ 193963 h 211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8436" h="2119745">
                <a:moveTo>
                  <a:pt x="0" y="193963"/>
                </a:moveTo>
                <a:lnTo>
                  <a:pt x="1759527" y="2119745"/>
                </a:lnTo>
                <a:lnTo>
                  <a:pt x="3768436" y="914400"/>
                </a:lnTo>
                <a:lnTo>
                  <a:pt x="2604654" y="0"/>
                </a:lnTo>
                <a:lnTo>
                  <a:pt x="0" y="193963"/>
                </a:lnTo>
                <a:close/>
              </a:path>
            </a:pathLst>
          </a:custGeom>
          <a:solidFill>
            <a:srgbClr val="FFC000">
              <a:alpha val="28000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71" name="Triangle 63"/>
          <p:cNvSpPr/>
          <p:nvPr/>
        </p:nvSpPr>
        <p:spPr>
          <a:xfrm flipH="1">
            <a:off x="7305080" y="2807534"/>
            <a:ext cx="201077" cy="167567"/>
          </a:xfrm>
          <a:prstGeom prst="triangl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72" name="Triangle 63"/>
          <p:cNvSpPr/>
          <p:nvPr/>
        </p:nvSpPr>
        <p:spPr>
          <a:xfrm flipH="1">
            <a:off x="6491333" y="2860107"/>
            <a:ext cx="201077" cy="167567"/>
          </a:xfrm>
          <a:prstGeom prst="triangl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73" name="Triangle 63"/>
          <p:cNvSpPr/>
          <p:nvPr/>
        </p:nvSpPr>
        <p:spPr>
          <a:xfrm flipH="1">
            <a:off x="6737692" y="2368115"/>
            <a:ext cx="201077" cy="167567"/>
          </a:xfrm>
          <a:prstGeom prst="triangl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4291" tIns="32146" rIns="64291" bIns="32146"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3103823" y="5226009"/>
            <a:ext cx="2361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 smtClean="0">
                <a:latin typeface="Roboto Light" charset="0"/>
                <a:ea typeface="Roboto Light" charset="0"/>
                <a:cs typeface="Roboto Light" charset="0"/>
              </a:rPr>
              <a:t>Detección</a:t>
            </a:r>
            <a:r>
              <a:rPr lang="en-GB" sz="1400" dirty="0" smtClean="0">
                <a:latin typeface="Roboto Light" charset="0"/>
                <a:ea typeface="Roboto Light" charset="0"/>
                <a:cs typeface="Roboto Light" charset="0"/>
              </a:rPr>
              <a:t> de </a:t>
            </a:r>
            <a:r>
              <a:rPr lang="en-GB" sz="1400" dirty="0" err="1" smtClean="0">
                <a:latin typeface="Roboto Light" charset="0"/>
                <a:ea typeface="Roboto Light" charset="0"/>
                <a:cs typeface="Roboto Light" charset="0"/>
              </a:rPr>
              <a:t>unidades</a:t>
            </a:r>
            <a:endParaRPr lang="en-GB" sz="14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103823" y="3873322"/>
            <a:ext cx="1621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 smtClean="0">
                <a:latin typeface="Roboto Light" charset="0"/>
                <a:ea typeface="Roboto Light" charset="0"/>
                <a:cs typeface="Roboto Light" charset="0"/>
              </a:rPr>
              <a:t>Puntos</a:t>
            </a:r>
            <a:r>
              <a:rPr lang="en-GB" sz="1400" dirty="0" smtClean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GB" sz="1400" dirty="0" err="1" smtClean="0">
                <a:latin typeface="Roboto Light" charset="0"/>
                <a:ea typeface="Roboto Light" charset="0"/>
                <a:cs typeface="Roboto Light" charset="0"/>
              </a:rPr>
              <a:t>Marcados</a:t>
            </a:r>
            <a:endParaRPr lang="en-GB" sz="14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103823" y="4549416"/>
            <a:ext cx="33875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 smtClean="0">
                <a:latin typeface="Roboto Light" charset="0"/>
                <a:ea typeface="Roboto Light" charset="0"/>
                <a:cs typeface="Roboto Light" charset="0"/>
              </a:rPr>
              <a:t>Análisis</a:t>
            </a:r>
            <a:r>
              <a:rPr lang="en-GB" sz="1400" dirty="0" smtClean="0">
                <a:latin typeface="Roboto Light" charset="0"/>
                <a:ea typeface="Roboto Light" charset="0"/>
                <a:cs typeface="Roboto Light" charset="0"/>
              </a:rPr>
              <a:t>: </a:t>
            </a:r>
            <a:r>
              <a:rPr lang="en-GB" sz="1400" dirty="0" err="1" smtClean="0">
                <a:latin typeface="Roboto Light" charset="0"/>
                <a:ea typeface="Roboto Light" charset="0"/>
                <a:cs typeface="Roboto Light" charset="0"/>
              </a:rPr>
              <a:t>Detección</a:t>
            </a:r>
            <a:r>
              <a:rPr lang="en-GB" sz="1400" dirty="0" smtClean="0">
                <a:latin typeface="Roboto Light" charset="0"/>
                <a:ea typeface="Roboto Light" charset="0"/>
                <a:cs typeface="Roboto Light" charset="0"/>
              </a:rPr>
              <a:t> de </a:t>
            </a:r>
            <a:r>
              <a:rPr lang="en-GB" sz="1400" dirty="0" err="1" smtClean="0">
                <a:latin typeface="Roboto Light" charset="0"/>
                <a:ea typeface="Roboto Light" charset="0"/>
                <a:cs typeface="Roboto Light" charset="0"/>
              </a:rPr>
              <a:t>puntos</a:t>
            </a:r>
            <a:r>
              <a:rPr lang="en-GB" sz="1400" dirty="0" smtClean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GB" sz="1400" dirty="0" err="1" smtClean="0">
                <a:latin typeface="Roboto Light" charset="0"/>
                <a:ea typeface="Roboto Light" charset="0"/>
                <a:cs typeface="Roboto Light" charset="0"/>
              </a:rPr>
              <a:t>calientes</a:t>
            </a:r>
            <a:endParaRPr lang="en-GB" sz="14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029843" y="528949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latin typeface="Roboto Light" charset="0"/>
                <a:ea typeface="Roboto Light" charset="0"/>
                <a:cs typeface="Roboto Light" charset="0"/>
              </a:rPr>
              <a:t>Historial &amp; Machine </a:t>
            </a:r>
            <a:r>
              <a:rPr lang="es-ES" sz="1400" dirty="0" err="1" smtClean="0">
                <a:latin typeface="Roboto Light" charset="0"/>
                <a:ea typeface="Roboto Light" charset="0"/>
                <a:cs typeface="Roboto Light" charset="0"/>
              </a:rPr>
              <a:t>Learning</a:t>
            </a:r>
            <a:endParaRPr lang="en-GB" sz="14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37223">
            <a:off x="6354441" y="2284956"/>
            <a:ext cx="2117014" cy="131764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6167363" y="806206"/>
            <a:ext cx="0" cy="36881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103823" y="806206"/>
            <a:ext cx="3063540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205516" y="4143163"/>
            <a:ext cx="3382842" cy="0"/>
          </a:xfrm>
          <a:prstGeom prst="line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3170063" y="5484799"/>
            <a:ext cx="4336094" cy="0"/>
          </a:xfrm>
          <a:prstGeom prst="line">
            <a:avLst/>
          </a:prstGeom>
          <a:ln w="12700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575794" y="3027674"/>
            <a:ext cx="0" cy="1115490"/>
          </a:xfrm>
          <a:prstGeom prst="line">
            <a:avLst/>
          </a:prstGeom>
          <a:ln w="1270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7489828" y="3587814"/>
            <a:ext cx="0" cy="1896985"/>
          </a:xfrm>
          <a:prstGeom prst="line">
            <a:avLst/>
          </a:prstGeom>
          <a:ln w="12700">
            <a:solidFill>
              <a:srgbClr val="00F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7108239" y="3065110"/>
            <a:ext cx="0" cy="1792083"/>
          </a:xfrm>
          <a:prstGeom prst="line">
            <a:avLst/>
          </a:prstGeom>
          <a:ln w="12700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3170063" y="4857193"/>
            <a:ext cx="3938176" cy="1"/>
          </a:xfrm>
          <a:prstGeom prst="line">
            <a:avLst/>
          </a:prstGeom>
          <a:ln w="12700">
            <a:solidFill>
              <a:srgbClr val="FFC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0280" y="2398609"/>
            <a:ext cx="2614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i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Concepto</a:t>
            </a:r>
          </a:p>
          <a:p>
            <a:pPr algn="ctr"/>
            <a:r>
              <a:rPr lang="es-ES_tradnl" sz="2800" i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IRIS</a:t>
            </a:r>
          </a:p>
        </p:txBody>
      </p:sp>
    </p:spTree>
    <p:extLst>
      <p:ext uri="{BB962C8B-B14F-4D97-AF65-F5344CB8AC3E}">
        <p14:creationId xmlns:p14="http://schemas.microsoft.com/office/powerpoint/2010/main" val="33172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814918" cy="5715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5" b="-12093"/>
          <a:stretch/>
        </p:blipFill>
        <p:spPr>
          <a:xfrm>
            <a:off x="200560" y="221515"/>
            <a:ext cx="1520663" cy="316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280" y="2267218"/>
            <a:ext cx="2614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Nuestro</a:t>
            </a:r>
            <a:r>
              <a:rPr lang="es-ES_tradnl" sz="28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s-ES_tradnl" sz="28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enfoque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012143" y="379698"/>
            <a:ext cx="6111736" cy="5178963"/>
            <a:chOff x="2973941" y="-566530"/>
            <a:chExt cx="6111736" cy="5178963"/>
          </a:xfrm>
        </p:grpSpPr>
        <p:sp>
          <p:nvSpPr>
            <p:cNvPr id="19" name="Rectangle 18"/>
            <p:cNvSpPr/>
            <p:nvPr/>
          </p:nvSpPr>
          <p:spPr>
            <a:xfrm>
              <a:off x="3343271" y="3499743"/>
              <a:ext cx="1948869" cy="7145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algn="ctr"/>
              <a:r>
                <a:rPr lang="en-GB" sz="1600" dirty="0" err="1" smtClean="0">
                  <a:latin typeface="Roboto Light" charset="0"/>
                  <a:ea typeface="Roboto Light" charset="0"/>
                  <a:cs typeface="Roboto Light" charset="0"/>
                </a:rPr>
                <a:t>Basico</a:t>
              </a:r>
              <a:endParaRPr lang="en-GB" sz="1600" dirty="0" smtClean="0">
                <a:latin typeface="Roboto Light" charset="0"/>
                <a:ea typeface="Roboto Light" charset="0"/>
                <a:cs typeface="Roboto Light" charset="0"/>
              </a:endParaRPr>
            </a:p>
            <a:p>
              <a:pPr algn="ctr"/>
              <a:endParaRPr lang="en-GB" sz="1600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280360" y="2630508"/>
              <a:ext cx="1079497" cy="158039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algn="ctr"/>
              <a:r>
                <a:rPr lang="en-GB" sz="1600" dirty="0" err="1" smtClean="0">
                  <a:solidFill>
                    <a:schemeClr val="bg1"/>
                  </a:solidFill>
                  <a:latin typeface="Roboto Light" charset="0"/>
                  <a:ea typeface="Roboto Light" charset="0"/>
                  <a:cs typeface="Roboto Light" charset="0"/>
                </a:rPr>
                <a:t>Escalar</a:t>
              </a:r>
              <a:endParaRPr lang="en-GB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algn="ctr"/>
              <a:endParaRPr lang="en-GB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359857" y="1085850"/>
              <a:ext cx="2417396" cy="312505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 anchorCtr="0"/>
            <a:lstStyle/>
            <a:p>
              <a:pPr algn="ctr"/>
              <a:r>
                <a:rPr lang="es-ES" sz="1600" dirty="0" smtClean="0">
                  <a:solidFill>
                    <a:schemeClr val="bg1"/>
                  </a:solidFill>
                  <a:latin typeface="Roboto Light" charset="0"/>
                  <a:ea typeface="Roboto Light" charset="0"/>
                  <a:cs typeface="Roboto Light" charset="0"/>
                </a:rPr>
                <a:t>Especializado</a:t>
              </a:r>
              <a:endParaRPr lang="en-GB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endParaRPr>
            </a:p>
            <a:p>
              <a:pPr algn="ctr"/>
              <a:endParaRPr lang="en-GB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3343271" y="1085850"/>
              <a:ext cx="0" cy="31408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3333713" y="4199982"/>
              <a:ext cx="5443540" cy="2673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 rot="16200000">
              <a:off x="2098060" y="2458250"/>
              <a:ext cx="2121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Roboto Light" charset="0"/>
                  <a:ea typeface="Roboto Light" charset="0"/>
                  <a:cs typeface="Roboto Light" charset="0"/>
                </a:rPr>
                <a:t># </a:t>
              </a:r>
              <a:r>
                <a:rPr lang="en-GB" dirty="0" err="1" smtClean="0">
                  <a:latin typeface="Roboto Light" charset="0"/>
                  <a:ea typeface="Roboto Light" charset="0"/>
                  <a:cs typeface="Roboto Light" charset="0"/>
                </a:rPr>
                <a:t>Functionalidades</a:t>
              </a:r>
              <a:endParaRPr lang="en-GB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75226" y="4190725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>
                  <a:latin typeface="Roboto Light" charset="0"/>
                  <a:ea typeface="Roboto Light" charset="0"/>
                  <a:cs typeface="Roboto Light" charset="0"/>
                </a:rPr>
                <a:t>Años</a:t>
              </a:r>
              <a:endParaRPr lang="en-GB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80569" y="4243101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Roboto Light" charset="0"/>
                  <a:ea typeface="Roboto Light" charset="0"/>
                  <a:cs typeface="Roboto Light" charset="0"/>
                </a:rPr>
                <a:t>1</a:t>
              </a:r>
              <a:endParaRPr lang="en-GB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134885" y="4243101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Roboto Light" charset="0"/>
                  <a:ea typeface="Roboto Light" charset="0"/>
                  <a:cs typeface="Roboto Light" charset="0"/>
                </a:rPr>
                <a:t>2</a:t>
              </a:r>
              <a:endParaRPr lang="en-GB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189201" y="4243101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latin typeface="Roboto Light" charset="0"/>
                  <a:ea typeface="Roboto Light" charset="0"/>
                  <a:cs typeface="Roboto Light" charset="0"/>
                </a:rPr>
                <a:t>3</a:t>
              </a:r>
              <a:endParaRPr lang="en-GB" dirty="0">
                <a:latin typeface="Roboto Light" charset="0"/>
                <a:ea typeface="Roboto Light" charset="0"/>
                <a:cs typeface="Roboto Light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243517" y="424310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Roboto Light" charset="0"/>
                  <a:ea typeface="Roboto Light" charset="0"/>
                  <a:cs typeface="Roboto Light" charset="0"/>
                </a:rPr>
                <a:t>4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3871624" y="-566530"/>
              <a:ext cx="4897023" cy="31970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853779" y="346935"/>
            <a:ext cx="2874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 smtClean="0">
                <a:latin typeface="Roboto" charset="0"/>
                <a:ea typeface="Roboto" charset="0"/>
                <a:cs typeface="Roboto" charset="0"/>
              </a:rPr>
              <a:t>Escalabilidad</a:t>
            </a:r>
            <a:endParaRPr lang="en-GB" sz="3200" b="1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921827" y="1150399"/>
            <a:ext cx="2803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latin typeface="Roboto" charset="0"/>
                <a:ea typeface="Roboto" charset="0"/>
                <a:cs typeface="Roboto" charset="0"/>
              </a:rPr>
              <a:t>Co-</a:t>
            </a:r>
            <a:r>
              <a:rPr lang="en-GB" sz="3200" b="1" dirty="0" err="1" smtClean="0">
                <a:latin typeface="Roboto" charset="0"/>
                <a:ea typeface="Roboto" charset="0"/>
                <a:cs typeface="Roboto" charset="0"/>
              </a:rPr>
              <a:t>Creación</a:t>
            </a:r>
            <a:endParaRPr lang="en-GB" sz="3200" b="1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56058" y="382940"/>
            <a:ext cx="3558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400" dirty="0" err="1" smtClean="0">
                <a:latin typeface="Roboto Light" charset="0"/>
                <a:ea typeface="Roboto Light" charset="0"/>
                <a:cs typeface="Roboto Light" charset="0"/>
              </a:rPr>
              <a:t>Coste</a:t>
            </a:r>
            <a:r>
              <a:rPr lang="en-GB" sz="1400" dirty="0" smtClean="0">
                <a:latin typeface="Roboto Light" charset="0"/>
                <a:ea typeface="Roboto Light" charset="0"/>
                <a:cs typeface="Roboto Light" charset="0"/>
              </a:rPr>
              <a:t> de </a:t>
            </a:r>
            <a:r>
              <a:rPr lang="en-GB" sz="1400" dirty="0" err="1" smtClean="0">
                <a:latin typeface="Roboto Light" charset="0"/>
                <a:ea typeface="Roboto Light" charset="0"/>
                <a:cs typeface="Roboto Light" charset="0"/>
              </a:rPr>
              <a:t>despliegue</a:t>
            </a:r>
            <a:r>
              <a:rPr lang="en-GB" sz="1400" dirty="0" smtClean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GB" sz="1400" dirty="0" err="1" smtClean="0">
                <a:latin typeface="Roboto Light" charset="0"/>
                <a:ea typeface="Roboto Light" charset="0"/>
                <a:cs typeface="Roboto Light" charset="0"/>
              </a:rPr>
              <a:t>reducido</a:t>
            </a:r>
            <a:endParaRPr lang="en-GB" sz="1400" dirty="0" smtClean="0">
              <a:latin typeface="Roboto Light" charset="0"/>
              <a:ea typeface="Roboto Light" charset="0"/>
              <a:cs typeface="Roboto Light" charset="0"/>
            </a:endParaRPr>
          </a:p>
          <a:p>
            <a:pPr algn="just"/>
            <a:r>
              <a:rPr lang="en-GB" sz="1400" dirty="0" err="1" smtClean="0">
                <a:latin typeface="Roboto Light" charset="0"/>
                <a:ea typeface="Roboto Light" charset="0"/>
                <a:cs typeface="Roboto Light" charset="0"/>
              </a:rPr>
              <a:t>Mejoras</a:t>
            </a:r>
            <a:r>
              <a:rPr lang="en-GB" sz="1400" dirty="0" smtClean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GB" sz="1400" dirty="0" err="1" smtClean="0">
                <a:latin typeface="Roboto Light" charset="0"/>
                <a:ea typeface="Roboto Light" charset="0"/>
                <a:cs typeface="Roboto Light" charset="0"/>
              </a:rPr>
              <a:t>basadas</a:t>
            </a:r>
            <a:r>
              <a:rPr lang="en-GB" sz="1400" dirty="0" smtClean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GB" sz="1400" dirty="0" err="1" smtClean="0">
                <a:latin typeface="Roboto Light" charset="0"/>
                <a:ea typeface="Roboto Light" charset="0"/>
                <a:cs typeface="Roboto Light" charset="0"/>
              </a:rPr>
              <a:t>en</a:t>
            </a:r>
            <a:r>
              <a:rPr lang="en-GB" sz="1400" dirty="0" smtClean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GB" sz="1400" dirty="0" err="1" smtClean="0">
                <a:latin typeface="Roboto Light" charset="0"/>
                <a:ea typeface="Roboto Light" charset="0"/>
                <a:cs typeface="Roboto Light" charset="0"/>
              </a:rPr>
              <a:t>experiencias</a:t>
            </a:r>
            <a:r>
              <a:rPr lang="en-GB" sz="1400" dirty="0" smtClean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GB" sz="1400" dirty="0" err="1" smtClean="0">
                <a:latin typeface="Roboto Light" charset="0"/>
                <a:ea typeface="Roboto Light" charset="0"/>
                <a:cs typeface="Roboto Light" charset="0"/>
              </a:rPr>
              <a:t>reales</a:t>
            </a:r>
            <a:endParaRPr lang="en-GB" sz="1400" dirty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56058" y="1221211"/>
            <a:ext cx="3259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 smtClean="0">
                <a:latin typeface="Roboto Light" charset="0"/>
                <a:ea typeface="Roboto Light" charset="0"/>
                <a:cs typeface="Roboto Light" charset="0"/>
              </a:rPr>
              <a:t>Participación</a:t>
            </a:r>
            <a:r>
              <a:rPr lang="en-GB" sz="1400" dirty="0" smtClean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GB" sz="1400" dirty="0" err="1" smtClean="0">
                <a:latin typeface="Roboto Light" charset="0"/>
                <a:ea typeface="Roboto Light" charset="0"/>
                <a:cs typeface="Roboto Light" charset="0"/>
              </a:rPr>
              <a:t>activa</a:t>
            </a:r>
            <a:r>
              <a:rPr lang="en-GB" sz="1400" dirty="0" smtClean="0">
                <a:latin typeface="Roboto Light" charset="0"/>
                <a:ea typeface="Roboto Light" charset="0"/>
                <a:cs typeface="Roboto Light" charset="0"/>
              </a:rPr>
              <a:t> del </a:t>
            </a:r>
            <a:r>
              <a:rPr lang="en-GB" sz="1400" dirty="0" err="1" smtClean="0">
                <a:latin typeface="Roboto Light" charset="0"/>
                <a:ea typeface="Roboto Light" charset="0"/>
                <a:cs typeface="Roboto Light" charset="0"/>
              </a:rPr>
              <a:t>usuario</a:t>
            </a:r>
            <a:r>
              <a:rPr lang="en-GB" sz="1400" dirty="0" smtClean="0">
                <a:latin typeface="Roboto Light" charset="0"/>
                <a:ea typeface="Roboto Light" charset="0"/>
                <a:cs typeface="Roboto Light" charset="0"/>
              </a:rPr>
              <a:t> final </a:t>
            </a:r>
            <a:r>
              <a:rPr lang="en-GB" sz="1400" dirty="0" err="1" smtClean="0">
                <a:latin typeface="Roboto Light" charset="0"/>
                <a:ea typeface="Roboto Light" charset="0"/>
                <a:cs typeface="Roboto Light" charset="0"/>
              </a:rPr>
              <a:t>en</a:t>
            </a:r>
            <a:r>
              <a:rPr lang="en-GB" sz="1400" dirty="0" smtClean="0">
                <a:latin typeface="Roboto Light" charset="0"/>
                <a:ea typeface="Roboto Light" charset="0"/>
                <a:cs typeface="Roboto Light" charset="0"/>
              </a:rPr>
              <a:t> el </a:t>
            </a:r>
            <a:r>
              <a:rPr lang="en-GB" sz="1400" dirty="0" err="1" smtClean="0">
                <a:latin typeface="Roboto Light" charset="0"/>
                <a:ea typeface="Roboto Light" charset="0"/>
                <a:cs typeface="Roboto Light" charset="0"/>
              </a:rPr>
              <a:t>desarrollo</a:t>
            </a:r>
            <a:endParaRPr lang="en-GB" sz="1400" dirty="0">
              <a:latin typeface="Roboto Light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8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814918" cy="5715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5" b="-12093"/>
          <a:stretch/>
        </p:blipFill>
        <p:spPr>
          <a:xfrm>
            <a:off x="200560" y="221515"/>
            <a:ext cx="1520663" cy="316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280" y="2267218"/>
            <a:ext cx="2614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IRIS</a:t>
            </a:r>
          </a:p>
          <a:p>
            <a:pPr algn="ctr"/>
            <a:r>
              <a:rPr lang="es-ES_tradnl" sz="28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V1</a:t>
            </a:r>
          </a:p>
        </p:txBody>
      </p:sp>
      <p:pic>
        <p:nvPicPr>
          <p:cNvPr id="23" name="Picture 22" descr="Pantallazo 2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6362" y="221515"/>
            <a:ext cx="5901151" cy="3335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814598" y="3745184"/>
            <a:ext cx="313590" cy="4165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288" y="3757514"/>
            <a:ext cx="416560" cy="4165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678" y="3745184"/>
            <a:ext cx="564371" cy="416560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810823"/>
              </p:ext>
            </p:extLst>
          </p:nvPr>
        </p:nvGraphicFramePr>
        <p:xfrm>
          <a:off x="2952382" y="4216763"/>
          <a:ext cx="2004148" cy="1376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414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i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Situación</a:t>
                      </a:r>
                      <a:r>
                        <a:rPr lang="en-GB" b="1" i="0" dirty="0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 </a:t>
                      </a:r>
                      <a:r>
                        <a:rPr lang="en-GB" b="1" i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Táctica</a:t>
                      </a:r>
                      <a:endParaRPr lang="en-GB" b="1" i="0" dirty="0">
                        <a:latin typeface="Roboto Light" charset="0"/>
                        <a:ea typeface="Roboto Light" charset="0"/>
                        <a:cs typeface="Roboto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GB" sz="1200" b="0" i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Localización</a:t>
                      </a:r>
                      <a:r>
                        <a:rPr lang="en-GB" sz="1200" b="0" i="0" dirty="0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 de </a:t>
                      </a:r>
                      <a:r>
                        <a:rPr lang="en-GB" sz="1200" b="0" i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Unidades</a:t>
                      </a:r>
                      <a:r>
                        <a:rPr lang="en-GB" sz="1200" b="0" i="0" dirty="0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 &amp; Video</a:t>
                      </a: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GB" sz="1200" b="0" i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Marcas</a:t>
                      </a:r>
                      <a:r>
                        <a:rPr lang="en-GB" sz="1200" b="0" i="0" dirty="0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 </a:t>
                      </a:r>
                      <a:r>
                        <a:rPr lang="en-GB" sz="1200" b="0" i="0" baseline="0" dirty="0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&amp; </a:t>
                      </a:r>
                      <a:r>
                        <a:rPr lang="en-GB" sz="1200" b="0" i="0" baseline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Perimetros</a:t>
                      </a:r>
                      <a:endParaRPr lang="en-GB" sz="1200" b="0" i="0" baseline="0" dirty="0" smtClean="0">
                        <a:latin typeface="Roboto Light" charset="0"/>
                        <a:ea typeface="Roboto Light" charset="0"/>
                        <a:cs typeface="Roboto Light" charset="0"/>
                      </a:endParaRP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GB" sz="1200" b="0" i="0" baseline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Información</a:t>
                      </a:r>
                      <a:r>
                        <a:rPr lang="en-GB" sz="1200" b="0" i="0" baseline="0" dirty="0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 </a:t>
                      </a:r>
                      <a:r>
                        <a:rPr lang="en-GB" sz="1200" b="0" i="0" baseline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Geolocalizada</a:t>
                      </a:r>
                      <a:endParaRPr lang="en-GB" sz="1200" b="0" i="0" dirty="0">
                        <a:latin typeface="Roboto Light" charset="0"/>
                        <a:ea typeface="Roboto Light" charset="0"/>
                        <a:cs typeface="Roboto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190305"/>
              </p:ext>
            </p:extLst>
          </p:nvPr>
        </p:nvGraphicFramePr>
        <p:xfrm>
          <a:off x="5020325" y="4223394"/>
          <a:ext cx="2132122" cy="1193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212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i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Información</a:t>
                      </a:r>
                      <a:r>
                        <a:rPr lang="en-GB" b="1" i="0" dirty="0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 </a:t>
                      </a:r>
                      <a:r>
                        <a:rPr lang="en-GB" b="1" i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Estática</a:t>
                      </a:r>
                      <a:endParaRPr lang="en-GB" b="1" i="0" dirty="0">
                        <a:latin typeface="Roboto Light" charset="0"/>
                        <a:ea typeface="Roboto Light" charset="0"/>
                        <a:cs typeface="Roboto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GB" sz="1200" b="0" i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Planos</a:t>
                      </a:r>
                      <a:r>
                        <a:rPr lang="en-GB" sz="1200" b="0" i="0" dirty="0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 de </a:t>
                      </a:r>
                      <a:r>
                        <a:rPr lang="en-GB" sz="1200" b="0" i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edificios</a:t>
                      </a:r>
                      <a:endParaRPr lang="en-GB" sz="1200" b="0" i="0" dirty="0" smtClean="0">
                        <a:latin typeface="Roboto Light" charset="0"/>
                        <a:ea typeface="Roboto Light" charset="0"/>
                        <a:cs typeface="Roboto Light" charset="0"/>
                      </a:endParaRP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GB" sz="1200" b="0" i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Fichas</a:t>
                      </a:r>
                      <a:r>
                        <a:rPr lang="en-GB" sz="1200" b="0" i="0" dirty="0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 de </a:t>
                      </a:r>
                      <a:r>
                        <a:rPr lang="en-GB" sz="1200" b="0" i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riesgos</a:t>
                      </a:r>
                      <a:endParaRPr lang="en-GB" sz="1200" b="0" i="0" baseline="0" dirty="0" smtClean="0">
                        <a:latin typeface="Roboto Light" charset="0"/>
                        <a:ea typeface="Roboto Light" charset="0"/>
                        <a:cs typeface="Roboto Light" charset="0"/>
                      </a:endParaRP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GB" sz="1200" b="0" i="0" baseline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Estructuras</a:t>
                      </a:r>
                      <a:r>
                        <a:rPr lang="en-GB" sz="1200" b="0" i="0" baseline="0" dirty="0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 de </a:t>
                      </a:r>
                      <a:r>
                        <a:rPr lang="en-GB" sz="1200" b="0" i="0" baseline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apoyo</a:t>
                      </a:r>
                      <a:endParaRPr lang="en-GB" sz="1200" b="0" i="0" baseline="0" dirty="0" smtClean="0">
                        <a:latin typeface="Roboto Light" charset="0"/>
                        <a:ea typeface="Roboto Light" charset="0"/>
                        <a:cs typeface="Roboto Light" charset="0"/>
                      </a:endParaRP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GB" sz="1200" b="0" i="0" baseline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Protocolos</a:t>
                      </a:r>
                      <a:r>
                        <a:rPr lang="en-GB" sz="1200" b="0" i="0" baseline="0" dirty="0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 de </a:t>
                      </a:r>
                      <a:r>
                        <a:rPr lang="en-GB" sz="1200" b="0" i="0" baseline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actuación</a:t>
                      </a:r>
                      <a:endParaRPr lang="en-GB" sz="1200" b="0" i="0" dirty="0">
                        <a:latin typeface="Roboto Light" charset="0"/>
                        <a:ea typeface="Roboto Light" charset="0"/>
                        <a:cs typeface="Roboto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375028"/>
              </p:ext>
            </p:extLst>
          </p:nvPr>
        </p:nvGraphicFramePr>
        <p:xfrm>
          <a:off x="7229937" y="4223394"/>
          <a:ext cx="1796216" cy="1193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621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i="0" dirty="0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Video Feeds</a:t>
                      </a:r>
                      <a:endParaRPr lang="en-GB" b="1" i="0" dirty="0">
                        <a:latin typeface="Roboto Light" charset="0"/>
                        <a:ea typeface="Roboto Light" charset="0"/>
                        <a:cs typeface="Roboto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GB" sz="1200" b="0" i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Gestión</a:t>
                      </a:r>
                      <a:r>
                        <a:rPr lang="en-GB" sz="1200" b="0" i="0" dirty="0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 de videos</a:t>
                      </a:r>
                    </a:p>
                    <a:p>
                      <a:pPr marL="0" indent="0" algn="l">
                        <a:buFont typeface="Arial"/>
                        <a:buNone/>
                      </a:pPr>
                      <a:endParaRPr lang="en-GB" sz="1200" b="0" i="0" baseline="0" dirty="0" smtClean="0">
                        <a:latin typeface="Roboto Light" charset="0"/>
                        <a:ea typeface="Roboto Light" charset="0"/>
                        <a:cs typeface="Roboto Light" charset="0"/>
                      </a:endParaRPr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en-GB" sz="1200" b="0" i="0" baseline="0" dirty="0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Interfaces </a:t>
                      </a:r>
                      <a:r>
                        <a:rPr lang="en-GB" sz="1200" b="0" i="0" baseline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adaptables</a:t>
                      </a:r>
                      <a:endParaRPr lang="en-GB" sz="1200" b="0" i="0" dirty="0">
                        <a:latin typeface="Roboto Light" charset="0"/>
                        <a:ea typeface="Roboto Light" charset="0"/>
                        <a:cs typeface="Roboto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3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3788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5" b="-12093"/>
          <a:stretch/>
        </p:blipFill>
        <p:spPr>
          <a:xfrm>
            <a:off x="163984" y="130075"/>
            <a:ext cx="1520663" cy="316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9941" y="0"/>
            <a:ext cx="7164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Módulo de Machine </a:t>
            </a:r>
            <a:r>
              <a:rPr lang="es-ES_tradnl" sz="2800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Learning</a:t>
            </a:r>
            <a:endParaRPr lang="es-ES_tradnl" sz="28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3893" y="1619208"/>
            <a:ext cx="783340" cy="7542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234" y="2001716"/>
            <a:ext cx="184502" cy="4766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4647" y="2858739"/>
            <a:ext cx="783340" cy="754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988" y="3241247"/>
            <a:ext cx="184502" cy="47662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4648" y="4133177"/>
            <a:ext cx="783340" cy="754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989" y="4515685"/>
            <a:ext cx="184502" cy="4766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61953" y="934834"/>
            <a:ext cx="1312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>
                <a:latin typeface="Roboto" charset="0"/>
                <a:ea typeface="Roboto" charset="0"/>
                <a:cs typeface="Roboto" charset="0"/>
              </a:rPr>
              <a:t>Conversaciones</a:t>
            </a:r>
            <a:r>
              <a:rPr lang="en-GB" sz="1200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200" dirty="0" err="1" smtClean="0">
                <a:latin typeface="Roboto" charset="0"/>
                <a:ea typeface="Roboto" charset="0"/>
                <a:cs typeface="Roboto" charset="0"/>
              </a:rPr>
              <a:t>por</a:t>
            </a:r>
            <a:r>
              <a:rPr lang="en-GB" sz="1200" dirty="0" smtClean="0">
                <a:latin typeface="Roboto" charset="0"/>
                <a:ea typeface="Roboto" charset="0"/>
                <a:cs typeface="Roboto" charset="0"/>
              </a:rPr>
              <a:t> Radio</a:t>
            </a:r>
            <a:endParaRPr lang="en-GB" sz="12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664" y="2769140"/>
            <a:ext cx="1110289" cy="843819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2145364" y="2217844"/>
            <a:ext cx="0" cy="803025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45364" y="3492283"/>
            <a:ext cx="0" cy="803025"/>
          </a:xfrm>
          <a:prstGeom prst="straightConnector1">
            <a:avLst/>
          </a:prstGeom>
          <a:ln w="12700" cmpd="sng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 rot="10800000">
            <a:off x="2774173" y="1619205"/>
            <a:ext cx="197283" cy="3373107"/>
            <a:chOff x="5073720" y="403218"/>
            <a:chExt cx="92990" cy="2466372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5073720" y="1545553"/>
              <a:ext cx="92990" cy="8871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V="1">
              <a:off x="5075859" y="1636404"/>
              <a:ext cx="92990" cy="8871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5166710" y="403218"/>
              <a:ext cx="0" cy="11423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5166710" y="1727255"/>
              <a:ext cx="0" cy="11423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920605"/>
              </p:ext>
            </p:extLst>
          </p:nvPr>
        </p:nvGraphicFramePr>
        <p:xfrm>
          <a:off x="3093138" y="2617910"/>
          <a:ext cx="2359538" cy="13815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9538"/>
              </a:tblGrid>
              <a:tr h="355946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err="1" smtClean="0">
                          <a:latin typeface="Roboto" charset="0"/>
                          <a:ea typeface="Roboto" charset="0"/>
                          <a:cs typeface="Roboto" charset="0"/>
                        </a:rPr>
                        <a:t>Sintetiza</a:t>
                      </a:r>
                      <a:r>
                        <a:rPr lang="en-GB" sz="1800" b="1" dirty="0" smtClean="0">
                          <a:latin typeface="Roboto" charset="0"/>
                          <a:ea typeface="Roboto" charset="0"/>
                          <a:cs typeface="Roboto" charset="0"/>
                        </a:rPr>
                        <a:t> </a:t>
                      </a:r>
                      <a:r>
                        <a:rPr lang="en-GB" sz="1800" b="1" dirty="0" err="1" smtClean="0">
                          <a:latin typeface="Roboto" charset="0"/>
                          <a:ea typeface="Roboto" charset="0"/>
                          <a:cs typeface="Roboto" charset="0"/>
                        </a:rPr>
                        <a:t>conversaciones</a:t>
                      </a:r>
                      <a:endParaRPr lang="en-GB" sz="1800" b="1" dirty="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42134" marR="142134" marT="71067" marB="71067">
                    <a:lnL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5946"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smtClean="0">
                          <a:latin typeface="Roboto" charset="0"/>
                          <a:ea typeface="Roboto" charset="0"/>
                          <a:cs typeface="Roboto" charset="0"/>
                        </a:rPr>
                        <a:t>Genera un </a:t>
                      </a:r>
                      <a:r>
                        <a:rPr lang="en-GB" sz="1800" b="1" dirty="0" err="1" smtClean="0">
                          <a:latin typeface="Roboto" charset="0"/>
                          <a:ea typeface="Roboto" charset="0"/>
                          <a:cs typeface="Roboto" charset="0"/>
                        </a:rPr>
                        <a:t>Informe</a:t>
                      </a:r>
                      <a:r>
                        <a:rPr lang="en-GB" sz="1800" b="1" baseline="0" dirty="0" smtClean="0">
                          <a:latin typeface="Roboto" charset="0"/>
                          <a:ea typeface="Roboto" charset="0"/>
                          <a:cs typeface="Roboto" charset="0"/>
                        </a:rPr>
                        <a:t> de </a:t>
                      </a:r>
                      <a:r>
                        <a:rPr lang="en-GB" sz="1800" b="1" baseline="0" dirty="0" err="1" smtClean="0">
                          <a:latin typeface="Roboto" charset="0"/>
                          <a:ea typeface="Roboto" charset="0"/>
                          <a:cs typeface="Roboto" charset="0"/>
                        </a:rPr>
                        <a:t>Situación</a:t>
                      </a:r>
                      <a:endParaRPr lang="en-GB" sz="1800" b="1" dirty="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142134" marR="142134" marT="71067" marB="71067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3803061" y="1955215"/>
            <a:ext cx="938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latin typeface="Roboto" charset="0"/>
                <a:ea typeface="Roboto" charset="0"/>
                <a:cs typeface="Roboto" charset="0"/>
              </a:rPr>
              <a:t>IRIS</a:t>
            </a:r>
            <a:endParaRPr lang="en-GB" b="1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5260" y="1249949"/>
            <a:ext cx="1143000" cy="7620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247019" y="4194823"/>
            <a:ext cx="2050153" cy="1169551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 err="1" smtClean="0">
                <a:latin typeface="Roboto Light" charset="0"/>
                <a:ea typeface="Roboto Light" charset="0"/>
                <a:cs typeface="Roboto Light" charset="0"/>
              </a:rPr>
              <a:t>Informe</a:t>
            </a:r>
            <a:endParaRPr lang="en-US" sz="1400" b="1" dirty="0" smtClean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1400" dirty="0">
                <a:latin typeface="Roboto Light" charset="0"/>
                <a:ea typeface="Roboto Light" charset="0"/>
                <a:cs typeface="Roboto Light" charset="0"/>
              </a:rPr>
              <a:t>#</a:t>
            </a:r>
            <a:r>
              <a:rPr lang="en-US" sz="1400" dirty="0" smtClean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 smtClean="0">
                <a:latin typeface="Roboto Light" charset="0"/>
                <a:ea typeface="Roboto Light" charset="0"/>
                <a:cs typeface="Roboto Light" charset="0"/>
              </a:rPr>
              <a:t>Victimas</a:t>
            </a:r>
            <a:endParaRPr lang="en-US" sz="1400" dirty="0" smtClean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1400" dirty="0" smtClean="0">
                <a:latin typeface="Roboto Light" charset="0"/>
                <a:ea typeface="Roboto Light" charset="0"/>
                <a:cs typeface="Roboto Light" charset="0"/>
              </a:rPr>
              <a:t># </a:t>
            </a:r>
            <a:r>
              <a:rPr lang="en-US" sz="1400" dirty="0" err="1" smtClean="0">
                <a:latin typeface="Roboto Light" charset="0"/>
                <a:ea typeface="Roboto Light" charset="0"/>
                <a:cs typeface="Roboto Light" charset="0"/>
              </a:rPr>
              <a:t>Fallecidos</a:t>
            </a:r>
            <a:endParaRPr lang="en-US" sz="1400" dirty="0" smtClean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1400" dirty="0" err="1" smtClean="0">
                <a:latin typeface="Roboto Light" charset="0"/>
                <a:ea typeface="Roboto Light" charset="0"/>
                <a:cs typeface="Roboto Light" charset="0"/>
              </a:rPr>
              <a:t>Riesgos</a:t>
            </a:r>
            <a:r>
              <a:rPr lang="en-US" sz="1400" dirty="0" smtClean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 smtClean="0">
                <a:latin typeface="Roboto Light" charset="0"/>
                <a:ea typeface="Roboto Light" charset="0"/>
                <a:cs typeface="Roboto Light" charset="0"/>
              </a:rPr>
              <a:t>detectados</a:t>
            </a:r>
            <a:endParaRPr lang="en-US" sz="1400" dirty="0" smtClean="0"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US" sz="1400" dirty="0" err="1" smtClean="0">
                <a:latin typeface="Roboto Light" charset="0"/>
                <a:ea typeface="Roboto Light" charset="0"/>
                <a:cs typeface="Roboto Light" charset="0"/>
              </a:rPr>
              <a:t>Tareas</a:t>
            </a:r>
            <a:r>
              <a:rPr lang="en-US" sz="1400" dirty="0" smtClean="0"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US" sz="1400" dirty="0" err="1" smtClean="0">
                <a:latin typeface="Roboto Light" charset="0"/>
                <a:ea typeface="Roboto Light" charset="0"/>
                <a:cs typeface="Roboto Light" charset="0"/>
              </a:rPr>
              <a:t>actuales</a:t>
            </a:r>
            <a:endParaRPr lang="en-US" sz="1400" dirty="0" smtClean="0"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72527" y="2764920"/>
            <a:ext cx="1303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err="1" smtClean="0">
                <a:latin typeface="Roboto" charset="0"/>
                <a:ea typeface="Roboto" charset="0"/>
                <a:cs typeface="Roboto" charset="0"/>
              </a:rPr>
              <a:t>Acceso</a:t>
            </a:r>
            <a:r>
              <a:rPr lang="en-GB" sz="1200" b="1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200" b="1" dirty="0" err="1" smtClean="0">
                <a:latin typeface="Roboto" charset="0"/>
                <a:ea typeface="Roboto" charset="0"/>
                <a:cs typeface="Roboto" charset="0"/>
              </a:rPr>
              <a:t>por</a:t>
            </a:r>
            <a:r>
              <a:rPr lang="en-GB" sz="1200" b="1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200" b="1" dirty="0" err="1" smtClean="0">
                <a:latin typeface="Roboto" charset="0"/>
                <a:ea typeface="Roboto" charset="0"/>
                <a:cs typeface="Roboto" charset="0"/>
              </a:rPr>
              <a:t>escrito</a:t>
            </a:r>
            <a:r>
              <a:rPr lang="en-GB" sz="1200" b="1" dirty="0" smtClean="0">
                <a:latin typeface="Roboto" charset="0"/>
                <a:ea typeface="Roboto" charset="0"/>
                <a:cs typeface="Roboto" charset="0"/>
              </a:rPr>
              <a:t> o oral</a:t>
            </a:r>
            <a:endParaRPr lang="en-GB" sz="1200" b="1" dirty="0">
              <a:latin typeface="Roboto" charset="0"/>
              <a:ea typeface="Roboto" charset="0"/>
              <a:cs typeface="Roboto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6755832" y="1703686"/>
            <a:ext cx="54250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5432817" y="3241247"/>
            <a:ext cx="1335345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768162" y="1703686"/>
            <a:ext cx="0" cy="3413304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6768375" y="5116990"/>
            <a:ext cx="542506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7427128" y="4464625"/>
            <a:ext cx="1229163" cy="522309"/>
            <a:chOff x="5930287" y="4349935"/>
            <a:chExt cx="2641096" cy="1122283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75543" y="4524566"/>
              <a:ext cx="1195840" cy="86446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9549" b="63838"/>
            <a:stretch/>
          </p:blipFill>
          <p:spPr>
            <a:xfrm>
              <a:off x="5930287" y="4349935"/>
              <a:ext cx="1303867" cy="1122283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4807" y="5097935"/>
              <a:ext cx="186923" cy="164491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8104" y="4734598"/>
              <a:ext cx="408736" cy="301687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7427128" y="4998006"/>
            <a:ext cx="153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 smtClean="0">
                <a:latin typeface="Roboto" charset="0"/>
                <a:ea typeface="Roboto" charset="0"/>
                <a:cs typeface="Roboto" charset="0"/>
              </a:rPr>
              <a:t>Mando</a:t>
            </a:r>
            <a:r>
              <a:rPr lang="en-GB" sz="1400" b="1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400" b="1" dirty="0" err="1" smtClean="0">
                <a:latin typeface="Roboto" charset="0"/>
                <a:ea typeface="Roboto" charset="0"/>
                <a:cs typeface="Roboto" charset="0"/>
              </a:rPr>
              <a:t>Avanzado</a:t>
            </a:r>
            <a:endParaRPr lang="en-GB" sz="1000" b="1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427128" y="1856257"/>
            <a:ext cx="1536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 smtClean="0">
                <a:latin typeface="Roboto" charset="0"/>
                <a:ea typeface="Roboto" charset="0"/>
                <a:cs typeface="Roboto" charset="0"/>
              </a:rPr>
              <a:t>Superiores</a:t>
            </a:r>
            <a:endParaRPr lang="en-GB" sz="1000" b="1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31174" y="1140111"/>
            <a:ext cx="816384" cy="68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79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814918" cy="5715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5" b="-12093"/>
          <a:stretch/>
        </p:blipFill>
        <p:spPr>
          <a:xfrm>
            <a:off x="200560" y="221515"/>
            <a:ext cx="1520663" cy="316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507" y="2666455"/>
            <a:ext cx="2614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¿Por qué IRIS?</a:t>
            </a:r>
            <a:endParaRPr lang="es-ES_tradnl" sz="28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174659" y="537882"/>
            <a:ext cx="5589060" cy="4429688"/>
            <a:chOff x="3123307" y="525184"/>
            <a:chExt cx="5589060" cy="4429688"/>
          </a:xfrm>
        </p:grpSpPr>
        <p:grpSp>
          <p:nvGrpSpPr>
            <p:cNvPr id="30" name="Group 29"/>
            <p:cNvGrpSpPr/>
            <p:nvPr/>
          </p:nvGrpSpPr>
          <p:grpSpPr>
            <a:xfrm>
              <a:off x="3366388" y="525184"/>
              <a:ext cx="5179548" cy="1609938"/>
              <a:chOff x="3349454" y="542118"/>
              <a:chExt cx="5179548" cy="1609938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3450120" y="542118"/>
                <a:ext cx="4729558" cy="1316305"/>
                <a:chOff x="3464187" y="1583127"/>
                <a:chExt cx="4729558" cy="1316305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1253" t="10325" r="15982"/>
                <a:stretch/>
              </p:blipFill>
              <p:spPr>
                <a:xfrm>
                  <a:off x="5253338" y="1583127"/>
                  <a:ext cx="1398906" cy="1316305"/>
                </a:xfrm>
                <a:prstGeom prst="rect">
                  <a:avLst/>
                </a:prstGeom>
              </p:spPr>
            </p:pic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12793"/>
                <a:stretch/>
              </p:blipFill>
              <p:spPr>
                <a:xfrm>
                  <a:off x="7272392" y="1896022"/>
                  <a:ext cx="921353" cy="784352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64187" y="1646829"/>
                  <a:ext cx="1150312" cy="1167675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3349454" y="1773496"/>
                <a:ext cx="5179548" cy="378560"/>
                <a:chOff x="3349454" y="1773496"/>
                <a:chExt cx="5179548" cy="378560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3349454" y="1773496"/>
                  <a:ext cx="1351652" cy="369332"/>
                  <a:chOff x="3349454" y="1773496"/>
                  <a:chExt cx="1351652" cy="369332"/>
                </a:xfrm>
              </p:grpSpPr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3349454" y="1773496"/>
                    <a:ext cx="135165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GB" b="1" dirty="0" err="1" smtClean="0">
                        <a:latin typeface="Roboto Medium" charset="0"/>
                        <a:ea typeface="Roboto Medium" charset="0"/>
                        <a:cs typeface="Roboto Medium" charset="0"/>
                      </a:rPr>
                      <a:t>Usabilidad</a:t>
                    </a:r>
                    <a:endParaRPr lang="en-GB" b="1" dirty="0">
                      <a:latin typeface="Roboto Medium" charset="0"/>
                      <a:ea typeface="Roboto Medium" charset="0"/>
                      <a:cs typeface="Roboto Medium" charset="0"/>
                    </a:endParaRPr>
                  </a:p>
                </p:txBody>
              </p:sp>
              <p:cxnSp>
                <p:nvCxnSpPr>
                  <p:cNvPr id="12" name="Straight Connector 11"/>
                  <p:cNvCxnSpPr/>
                  <p:nvPr/>
                </p:nvCxnSpPr>
                <p:spPr>
                  <a:xfrm>
                    <a:off x="3495323" y="2142828"/>
                    <a:ext cx="1059906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" name="Group 22"/>
                <p:cNvGrpSpPr/>
                <p:nvPr/>
              </p:nvGrpSpPr>
              <p:grpSpPr>
                <a:xfrm>
                  <a:off x="5090234" y="1773496"/>
                  <a:ext cx="1672254" cy="378560"/>
                  <a:chOff x="5090234" y="1773496"/>
                  <a:chExt cx="1672254" cy="378560"/>
                </a:xfrm>
              </p:grpSpPr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5090234" y="1773496"/>
                    <a:ext cx="167225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GB" b="1" dirty="0" err="1" smtClean="0">
                        <a:latin typeface="Roboto Medium" charset="0"/>
                        <a:ea typeface="Roboto Medium" charset="0"/>
                        <a:cs typeface="Roboto Medium" charset="0"/>
                      </a:rPr>
                      <a:t>Accesibilidad</a:t>
                    </a:r>
                    <a:endParaRPr lang="en-GB" b="1" dirty="0">
                      <a:latin typeface="Roboto Medium" charset="0"/>
                      <a:ea typeface="Roboto Medium" charset="0"/>
                      <a:cs typeface="Roboto Medium" charset="0"/>
                    </a:endParaRPr>
                  </a:p>
                </p:txBody>
              </p:sp>
              <p:cxnSp>
                <p:nvCxnSpPr>
                  <p:cNvPr id="31" name="Straight Connector 30"/>
                  <p:cNvCxnSpPr/>
                  <p:nvPr/>
                </p:nvCxnSpPr>
                <p:spPr>
                  <a:xfrm flipV="1">
                    <a:off x="5247009" y="2142828"/>
                    <a:ext cx="1383431" cy="9228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6" name="Group 25"/>
                <p:cNvGrpSpPr/>
                <p:nvPr/>
              </p:nvGrpSpPr>
              <p:grpSpPr>
                <a:xfrm>
                  <a:off x="6857627" y="1773496"/>
                  <a:ext cx="1671375" cy="378560"/>
                  <a:chOff x="6857627" y="1773496"/>
                  <a:chExt cx="1671375" cy="378560"/>
                </a:xfrm>
              </p:grpSpPr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6857627" y="1773496"/>
                    <a:ext cx="167137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b="1" dirty="0" err="1" smtClean="0">
                        <a:latin typeface="Roboto Medium" charset="0"/>
                        <a:ea typeface="Roboto Medium" charset="0"/>
                        <a:cs typeface="Roboto Medium" charset="0"/>
                      </a:rPr>
                      <a:t>Escalabilidad</a:t>
                    </a:r>
                    <a:endParaRPr lang="en-GB" b="1" dirty="0">
                      <a:latin typeface="Roboto Medium" charset="0"/>
                      <a:ea typeface="Roboto Medium" charset="0"/>
                      <a:cs typeface="Roboto Medium" charset="0"/>
                    </a:endParaRPr>
                  </a:p>
                </p:txBody>
              </p:sp>
              <p:cxnSp>
                <p:nvCxnSpPr>
                  <p:cNvPr id="34" name="Straight Connector 33"/>
                  <p:cNvCxnSpPr/>
                  <p:nvPr/>
                </p:nvCxnSpPr>
                <p:spPr>
                  <a:xfrm>
                    <a:off x="7145571" y="2142828"/>
                    <a:ext cx="1119888" cy="9228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37" name="Group 36"/>
            <p:cNvGrpSpPr/>
            <p:nvPr/>
          </p:nvGrpSpPr>
          <p:grpSpPr>
            <a:xfrm>
              <a:off x="3123307" y="2495226"/>
              <a:ext cx="5589060" cy="2459646"/>
              <a:chOff x="3123307" y="2495226"/>
              <a:chExt cx="5589060" cy="245964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3123307" y="2495226"/>
                <a:ext cx="1837806" cy="2459646"/>
                <a:chOff x="3123307" y="2495226"/>
                <a:chExt cx="1837806" cy="2459646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3123307" y="2495226"/>
                  <a:ext cx="1837806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400" dirty="0" err="1" smtClean="0">
                      <a:latin typeface="Roboto" charset="0"/>
                      <a:ea typeface="Roboto" charset="0"/>
                      <a:cs typeface="Roboto" charset="0"/>
                    </a:rPr>
                    <a:t>Conocimiento</a:t>
                  </a:r>
                  <a:r>
                    <a:rPr lang="en-GB" sz="1400" dirty="0" smtClean="0">
                      <a:latin typeface="Roboto" charset="0"/>
                      <a:ea typeface="Roboto" charset="0"/>
                      <a:cs typeface="Roboto" charset="0"/>
                    </a:rPr>
                    <a:t>  </a:t>
                  </a:r>
                  <a:r>
                    <a:rPr lang="en-GB" sz="1400" dirty="0" err="1" smtClean="0">
                      <a:latin typeface="Roboto" charset="0"/>
                      <a:ea typeface="Roboto" charset="0"/>
                      <a:cs typeface="Roboto" charset="0"/>
                    </a:rPr>
                    <a:t>profundo</a:t>
                  </a:r>
                  <a:r>
                    <a:rPr lang="en-GB" sz="1400" dirty="0" smtClean="0">
                      <a:latin typeface="Roboto" charset="0"/>
                      <a:ea typeface="Roboto" charset="0"/>
                      <a:cs typeface="Roboto" charset="0"/>
                    </a:rPr>
                    <a:t> de </a:t>
                  </a:r>
                  <a:r>
                    <a:rPr lang="en-GB" sz="1400" dirty="0" err="1" smtClean="0">
                      <a:latin typeface="Roboto" charset="0"/>
                      <a:ea typeface="Roboto" charset="0"/>
                      <a:cs typeface="Roboto" charset="0"/>
                    </a:rPr>
                    <a:t>cuerpos</a:t>
                  </a:r>
                  <a:r>
                    <a:rPr lang="en-GB" sz="1400" dirty="0" smtClean="0">
                      <a:latin typeface="Roboto" charset="0"/>
                      <a:ea typeface="Roboto" charset="0"/>
                      <a:cs typeface="Roboto" charset="0"/>
                    </a:rPr>
                    <a:t> de </a:t>
                  </a:r>
                  <a:r>
                    <a:rPr lang="en-GB" sz="1400" dirty="0" err="1" smtClean="0">
                      <a:latin typeface="Roboto" charset="0"/>
                      <a:ea typeface="Roboto" charset="0"/>
                      <a:cs typeface="Roboto" charset="0"/>
                    </a:rPr>
                    <a:t>emergencias</a:t>
                  </a:r>
                  <a:endParaRPr lang="en-GB" sz="1400" dirty="0">
                    <a:latin typeface="Roboto Light" charset="0"/>
                    <a:ea typeface="Roboto Light" charset="0"/>
                    <a:cs typeface="Roboto Light" charset="0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123307" y="3460426"/>
                  <a:ext cx="1837806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400" dirty="0" err="1" smtClean="0">
                      <a:latin typeface="Roboto" charset="0"/>
                      <a:ea typeface="Roboto" charset="0"/>
                      <a:cs typeface="Roboto" charset="0"/>
                    </a:rPr>
                    <a:t>Participación</a:t>
                  </a:r>
                  <a:r>
                    <a:rPr lang="en-GB" sz="1400" dirty="0" smtClean="0">
                      <a:latin typeface="Roboto" charset="0"/>
                      <a:ea typeface="Roboto" charset="0"/>
                      <a:cs typeface="Roboto" charset="0"/>
                    </a:rPr>
                    <a:t> </a:t>
                  </a:r>
                  <a:r>
                    <a:rPr lang="en-GB" sz="1400" dirty="0" err="1" smtClean="0">
                      <a:latin typeface="Roboto" charset="0"/>
                      <a:ea typeface="Roboto" charset="0"/>
                      <a:cs typeface="Roboto" charset="0"/>
                    </a:rPr>
                    <a:t>directa</a:t>
                  </a:r>
                  <a:r>
                    <a:rPr lang="en-GB" sz="1400" dirty="0" smtClean="0">
                      <a:latin typeface="Roboto" charset="0"/>
                      <a:ea typeface="Roboto" charset="0"/>
                      <a:cs typeface="Roboto" charset="0"/>
                    </a:rPr>
                    <a:t> del </a:t>
                  </a:r>
                  <a:r>
                    <a:rPr lang="en-GB" sz="1400" dirty="0" err="1" smtClean="0">
                      <a:latin typeface="Roboto" charset="0"/>
                      <a:ea typeface="Roboto" charset="0"/>
                      <a:cs typeface="Roboto" charset="0"/>
                    </a:rPr>
                    <a:t>usuario</a:t>
                  </a:r>
                  <a:r>
                    <a:rPr lang="en-GB" sz="1400" dirty="0" smtClean="0">
                      <a:latin typeface="Roboto" charset="0"/>
                      <a:ea typeface="Roboto" charset="0"/>
                      <a:cs typeface="Roboto" charset="0"/>
                    </a:rPr>
                    <a:t> final </a:t>
                  </a:r>
                  <a:r>
                    <a:rPr lang="en-GB" sz="1400" dirty="0" err="1" smtClean="0">
                      <a:latin typeface="Roboto" charset="0"/>
                      <a:ea typeface="Roboto" charset="0"/>
                      <a:cs typeface="Roboto" charset="0"/>
                    </a:rPr>
                    <a:t>en</a:t>
                  </a:r>
                  <a:r>
                    <a:rPr lang="en-GB" sz="1400" dirty="0" smtClean="0">
                      <a:latin typeface="Roboto" charset="0"/>
                      <a:ea typeface="Roboto" charset="0"/>
                      <a:cs typeface="Roboto" charset="0"/>
                    </a:rPr>
                    <a:t> el </a:t>
                  </a:r>
                  <a:r>
                    <a:rPr lang="en-GB" sz="1400" dirty="0" err="1" smtClean="0">
                      <a:latin typeface="Roboto" charset="0"/>
                      <a:ea typeface="Roboto" charset="0"/>
                      <a:cs typeface="Roboto" charset="0"/>
                    </a:rPr>
                    <a:t>desarrollo</a:t>
                  </a:r>
                  <a:endParaRPr lang="en-GB" sz="1400" dirty="0">
                    <a:latin typeface="Roboto Light" charset="0"/>
                    <a:ea typeface="Roboto Light" charset="0"/>
                    <a:cs typeface="Roboto Light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123307" y="4431652"/>
                  <a:ext cx="183780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400" dirty="0" err="1" smtClean="0">
                      <a:latin typeface="Roboto" charset="0"/>
                      <a:ea typeface="Roboto" charset="0"/>
                      <a:cs typeface="Roboto" charset="0"/>
                    </a:rPr>
                    <a:t>Contacto</a:t>
                  </a:r>
                  <a:r>
                    <a:rPr lang="en-GB" sz="1400" dirty="0" smtClean="0">
                      <a:latin typeface="Roboto" charset="0"/>
                      <a:ea typeface="Roboto" charset="0"/>
                      <a:cs typeface="Roboto" charset="0"/>
                    </a:rPr>
                    <a:t> </a:t>
                  </a:r>
                  <a:r>
                    <a:rPr lang="en-GB" sz="1400" dirty="0" err="1" smtClean="0">
                      <a:latin typeface="Roboto" charset="0"/>
                      <a:ea typeface="Roboto" charset="0"/>
                      <a:cs typeface="Roboto" charset="0"/>
                    </a:rPr>
                    <a:t>constante</a:t>
                  </a:r>
                  <a:r>
                    <a:rPr lang="en-GB" sz="1400" dirty="0" smtClean="0">
                      <a:latin typeface="Roboto" charset="0"/>
                      <a:ea typeface="Roboto" charset="0"/>
                      <a:cs typeface="Roboto" charset="0"/>
                    </a:rPr>
                    <a:t> con el </a:t>
                  </a:r>
                  <a:r>
                    <a:rPr lang="en-GB" sz="1400" dirty="0" err="1" smtClean="0">
                      <a:latin typeface="Roboto" charset="0"/>
                      <a:ea typeface="Roboto" charset="0"/>
                      <a:cs typeface="Roboto" charset="0"/>
                    </a:rPr>
                    <a:t>usuario</a:t>
                  </a:r>
                  <a:r>
                    <a:rPr lang="en-GB" sz="1400" dirty="0" smtClean="0">
                      <a:latin typeface="Roboto" charset="0"/>
                      <a:ea typeface="Roboto" charset="0"/>
                      <a:cs typeface="Roboto" charset="0"/>
                    </a:rPr>
                    <a:t> final</a:t>
                  </a:r>
                  <a:endParaRPr lang="en-GB" sz="1400" dirty="0">
                    <a:latin typeface="Roboto Light" charset="0"/>
                    <a:ea typeface="Roboto Light" charset="0"/>
                    <a:cs typeface="Roboto Light" charset="0"/>
                  </a:endParaRPr>
                </a:p>
              </p:txBody>
            </p:sp>
          </p:grpSp>
          <p:sp>
            <p:nvSpPr>
              <p:cNvPr id="47" name="TextBox 46"/>
              <p:cNvSpPr txBox="1"/>
              <p:nvPr/>
            </p:nvSpPr>
            <p:spPr>
              <a:xfrm>
                <a:off x="5036755" y="2495226"/>
                <a:ext cx="18378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Versión</a:t>
                </a:r>
                <a:r>
                  <a:rPr lang="en-GB" sz="1400" dirty="0" smtClean="0">
                    <a:latin typeface="Roboto Light" charset="0"/>
                    <a:ea typeface="Roboto Light" charset="0"/>
                    <a:cs typeface="Roboto Light" charset="0"/>
                  </a:rPr>
                  <a:t> </a:t>
                </a:r>
                <a:r>
                  <a:rPr lang="en-GB" sz="14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básica</a:t>
                </a:r>
                <a:r>
                  <a:rPr lang="en-GB" sz="1400" dirty="0" smtClean="0">
                    <a:latin typeface="Roboto Light" charset="0"/>
                    <a:ea typeface="Roboto Light" charset="0"/>
                    <a:cs typeface="Roboto Light" charset="0"/>
                  </a:rPr>
                  <a:t> </a:t>
                </a:r>
                <a:r>
                  <a:rPr lang="en-GB" sz="14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es</a:t>
                </a:r>
                <a:r>
                  <a:rPr lang="en-GB" sz="1400" dirty="0" smtClean="0">
                    <a:latin typeface="Roboto Light" charset="0"/>
                    <a:ea typeface="Roboto Light" charset="0"/>
                    <a:cs typeface="Roboto Light" charset="0"/>
                  </a:rPr>
                  <a:t> </a:t>
                </a:r>
                <a:r>
                  <a:rPr lang="en-GB" sz="14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asequible</a:t>
                </a:r>
                <a:r>
                  <a:rPr lang="en-GB" sz="1400" dirty="0" smtClean="0">
                    <a:latin typeface="Roboto Light" charset="0"/>
                    <a:ea typeface="Roboto Light" charset="0"/>
                    <a:cs typeface="Roboto Light" charset="0"/>
                  </a:rPr>
                  <a:t> para </a:t>
                </a:r>
                <a:r>
                  <a:rPr lang="en-GB" sz="14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todo</a:t>
                </a:r>
                <a:r>
                  <a:rPr lang="en-GB" sz="1400" dirty="0" smtClean="0">
                    <a:latin typeface="Roboto Light" charset="0"/>
                    <a:ea typeface="Roboto Light" charset="0"/>
                    <a:cs typeface="Roboto Light" charset="0"/>
                  </a:rPr>
                  <a:t> </a:t>
                </a:r>
                <a:r>
                  <a:rPr lang="en-GB" sz="14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cuerpo</a:t>
                </a:r>
                <a:r>
                  <a:rPr lang="en-GB" sz="1400" dirty="0" smtClean="0">
                    <a:latin typeface="Roboto Light" charset="0"/>
                    <a:ea typeface="Roboto Light" charset="0"/>
                    <a:cs typeface="Roboto Light" charset="0"/>
                  </a:rPr>
                  <a:t> de </a:t>
                </a:r>
                <a:r>
                  <a:rPr lang="en-GB" sz="14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emergencias</a:t>
                </a:r>
                <a:endParaRPr lang="en-GB" sz="1400" dirty="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6803546" y="2504454"/>
                <a:ext cx="1908821" cy="1683543"/>
                <a:chOff x="6803546" y="2504454"/>
                <a:chExt cx="1908821" cy="1683543"/>
              </a:xfrm>
            </p:grpSpPr>
            <p:sp>
              <p:nvSpPr>
                <p:cNvPr id="48" name="TextBox 47"/>
                <p:cNvSpPr txBox="1"/>
                <p:nvPr/>
              </p:nvSpPr>
              <p:spPr>
                <a:xfrm>
                  <a:off x="6803546" y="2504454"/>
                  <a:ext cx="183780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400" dirty="0" err="1" smtClean="0">
                      <a:latin typeface="Roboto" charset="0"/>
                      <a:ea typeface="Roboto" charset="0"/>
                      <a:cs typeface="Roboto" charset="0"/>
                    </a:rPr>
                    <a:t>Modelo</a:t>
                  </a:r>
                  <a:r>
                    <a:rPr lang="en-GB" sz="1400" dirty="0" smtClean="0">
                      <a:latin typeface="Roboto" charset="0"/>
                      <a:ea typeface="Roboto" charset="0"/>
                      <a:cs typeface="Roboto" charset="0"/>
                    </a:rPr>
                    <a:t> SaaS flexible</a:t>
                  </a:r>
                  <a:endParaRPr lang="en-GB" sz="1400" dirty="0">
                    <a:latin typeface="Roboto Light" charset="0"/>
                    <a:ea typeface="Roboto Light" charset="0"/>
                    <a:cs typeface="Roboto Light" charset="0"/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803546" y="3084615"/>
                  <a:ext cx="183780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400" dirty="0" err="1" smtClean="0">
                      <a:latin typeface="Roboto" charset="0"/>
                      <a:ea typeface="Roboto" charset="0"/>
                      <a:cs typeface="Roboto" charset="0"/>
                    </a:rPr>
                    <a:t>Plataforma</a:t>
                  </a:r>
                  <a:r>
                    <a:rPr lang="en-GB" sz="1400" dirty="0" smtClean="0">
                      <a:latin typeface="Roboto" charset="0"/>
                      <a:ea typeface="Roboto" charset="0"/>
                      <a:cs typeface="Roboto" charset="0"/>
                    </a:rPr>
                    <a:t> Modular</a:t>
                  </a:r>
                  <a:endParaRPr lang="en-GB" sz="1400" dirty="0">
                    <a:latin typeface="Roboto Light" charset="0"/>
                    <a:ea typeface="Roboto Light" charset="0"/>
                    <a:cs typeface="Roboto Light" charset="0"/>
                  </a:endParaRPr>
                </a:p>
              </p:txBody>
            </p:sp>
            <p:sp>
              <p:nvSpPr>
                <p:cNvPr id="52" name="TextBox 51"/>
                <p:cNvSpPr txBox="1"/>
                <p:nvPr/>
              </p:nvSpPr>
              <p:spPr>
                <a:xfrm>
                  <a:off x="6874561" y="3449333"/>
                  <a:ext cx="1837806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1400" dirty="0" smtClean="0">
                      <a:latin typeface="Roboto" charset="0"/>
                      <a:ea typeface="Roboto" charset="0"/>
                      <a:cs typeface="Roboto" charset="0"/>
                    </a:rPr>
                    <a:t>Compatible</a:t>
                  </a:r>
                  <a:r>
                    <a:rPr lang="en-GB" sz="1400" dirty="0" smtClean="0">
                      <a:latin typeface="Roboto Light" charset="0"/>
                      <a:ea typeface="Roboto Light" charset="0"/>
                      <a:cs typeface="Roboto Light" charset="0"/>
                    </a:rPr>
                    <a:t> con </a:t>
                  </a:r>
                  <a:r>
                    <a:rPr lang="en-GB" sz="1400" dirty="0" err="1" smtClean="0">
                      <a:latin typeface="Roboto Light" charset="0"/>
                      <a:ea typeface="Roboto Light" charset="0"/>
                      <a:cs typeface="Roboto Light" charset="0"/>
                    </a:rPr>
                    <a:t>los</a:t>
                  </a:r>
                  <a:r>
                    <a:rPr lang="en-GB" sz="1400" dirty="0" smtClean="0">
                      <a:latin typeface="Roboto Light" charset="0"/>
                      <a:ea typeface="Roboto Light" charset="0"/>
                      <a:cs typeface="Roboto Light" charset="0"/>
                    </a:rPr>
                    <a:t> principals </a:t>
                  </a:r>
                  <a:r>
                    <a:rPr lang="en-GB" sz="1400" dirty="0" err="1" smtClean="0">
                      <a:latin typeface="Roboto Light" charset="0"/>
                      <a:ea typeface="Roboto Light" charset="0"/>
                      <a:cs typeface="Roboto Light" charset="0"/>
                    </a:rPr>
                    <a:t>sistemas</a:t>
                  </a:r>
                  <a:r>
                    <a:rPr lang="en-GB" sz="1400" dirty="0" smtClean="0">
                      <a:latin typeface="Roboto Light" charset="0"/>
                      <a:ea typeface="Roboto Light" charset="0"/>
                      <a:cs typeface="Roboto Light" charset="0"/>
                    </a:rPr>
                    <a:t> </a:t>
                  </a:r>
                  <a:r>
                    <a:rPr lang="en-GB" sz="1400" dirty="0" err="1" smtClean="0">
                      <a:latin typeface="Roboto Light" charset="0"/>
                      <a:ea typeface="Roboto Light" charset="0"/>
                      <a:cs typeface="Roboto Light" charset="0"/>
                    </a:rPr>
                    <a:t>actuales</a:t>
                  </a:r>
                  <a:endParaRPr lang="en-GB" sz="1400" dirty="0">
                    <a:latin typeface="Roboto Light" charset="0"/>
                    <a:ea typeface="Roboto Light" charset="0"/>
                    <a:cs typeface="Roboto Light" charset="0"/>
                  </a:endParaRPr>
                </a:p>
              </p:txBody>
            </p:sp>
          </p:grpSp>
        </p:grpSp>
      </p:grpSp>
      <p:sp>
        <p:nvSpPr>
          <p:cNvPr id="33" name="TextBox 32"/>
          <p:cNvSpPr txBox="1"/>
          <p:nvPr/>
        </p:nvSpPr>
        <p:spPr>
          <a:xfrm>
            <a:off x="6892074" y="4261620"/>
            <a:ext cx="18378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 smtClean="0">
                <a:latin typeface="Roboto" charset="0"/>
                <a:ea typeface="Roboto" charset="0"/>
                <a:cs typeface="Roboto" charset="0"/>
              </a:rPr>
              <a:t>Acuerdos</a:t>
            </a:r>
            <a:r>
              <a:rPr lang="en-GB" sz="1400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400" dirty="0" err="1" smtClean="0">
                <a:latin typeface="Roboto" charset="0"/>
                <a:ea typeface="Roboto" charset="0"/>
                <a:cs typeface="Roboto" charset="0"/>
              </a:rPr>
              <a:t>comerciales</a:t>
            </a:r>
            <a:r>
              <a:rPr lang="en-GB" sz="1400" dirty="0" smtClean="0">
                <a:latin typeface="Roboto" charset="0"/>
                <a:ea typeface="Roboto" charset="0"/>
                <a:cs typeface="Roboto" charset="0"/>
              </a:rPr>
              <a:t> con </a:t>
            </a:r>
            <a:r>
              <a:rPr lang="en-GB" sz="1400" dirty="0" err="1" smtClean="0">
                <a:latin typeface="Roboto" charset="0"/>
                <a:ea typeface="Roboto" charset="0"/>
                <a:cs typeface="Roboto" charset="0"/>
              </a:rPr>
              <a:t>corporaciones</a:t>
            </a:r>
            <a:r>
              <a:rPr lang="en-GB" sz="1400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400" dirty="0" err="1" smtClean="0">
                <a:latin typeface="Roboto" charset="0"/>
                <a:ea typeface="Roboto" charset="0"/>
                <a:cs typeface="Roboto" charset="0"/>
              </a:rPr>
              <a:t>líderes</a:t>
            </a:r>
            <a:r>
              <a:rPr lang="en-GB" sz="1400" dirty="0" smtClean="0">
                <a:latin typeface="Roboto" charset="0"/>
                <a:ea typeface="Roboto" charset="0"/>
                <a:cs typeface="Roboto" charset="0"/>
              </a:rPr>
              <a:t> </a:t>
            </a:r>
          </a:p>
          <a:p>
            <a:pPr algn="ctr"/>
            <a:r>
              <a:rPr lang="en-GB" sz="1400" dirty="0" smtClean="0">
                <a:latin typeface="Roboto" charset="0"/>
                <a:ea typeface="Roboto" charset="0"/>
                <a:cs typeface="Roboto" charset="0"/>
              </a:rPr>
              <a:t>(</a:t>
            </a:r>
            <a:r>
              <a:rPr lang="en-GB" sz="1400" dirty="0">
                <a:latin typeface="Roboto" charset="0"/>
                <a:ea typeface="Roboto" charset="0"/>
                <a:cs typeface="Roboto" charset="0"/>
              </a:rPr>
              <a:t>e.g. Microsoft)</a:t>
            </a:r>
            <a:endParaRPr lang="en-GB" sz="1400" dirty="0">
              <a:latin typeface="Roboto Light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08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814918" cy="5715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5" b="-12093"/>
          <a:stretch/>
        </p:blipFill>
        <p:spPr>
          <a:xfrm>
            <a:off x="200560" y="221515"/>
            <a:ext cx="1520663" cy="316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4918" y="0"/>
            <a:ext cx="6329082" cy="5715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280" y="1347301"/>
            <a:ext cx="261435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000" b="1" i="1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Amenaza</a:t>
            </a:r>
            <a:r>
              <a:rPr lang="en-AU" sz="2000" b="1" i="1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AU" sz="2000" b="1" i="1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Terrorista</a:t>
            </a:r>
            <a:endParaRPr lang="en-AU" sz="2000" b="1" i="1" dirty="0" smtClean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pPr algn="just"/>
            <a:endParaRPr lang="en-AU" sz="2000" b="1" i="1" dirty="0" smtClean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AU" sz="2000" i="1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“Lo que </a:t>
            </a:r>
            <a:r>
              <a:rPr lang="en-AU" sz="2000" i="1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pasó</a:t>
            </a:r>
            <a:r>
              <a:rPr lang="en-AU" sz="2000" i="1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AU" sz="2000" i="1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en</a:t>
            </a:r>
            <a:r>
              <a:rPr lang="en-AU" sz="2000" i="1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Barcelona </a:t>
            </a:r>
            <a:r>
              <a:rPr lang="en-AU" sz="2000" i="1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volverá</a:t>
            </a:r>
            <a:r>
              <a:rPr lang="en-AU" sz="2000" i="1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a </a:t>
            </a:r>
            <a:r>
              <a:rPr lang="en-AU" sz="2000" i="1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pasar</a:t>
            </a:r>
            <a:r>
              <a:rPr lang="en-AU" sz="2000" i="1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, hay </a:t>
            </a:r>
            <a:r>
              <a:rPr lang="en-AU" sz="2000" i="1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más</a:t>
            </a:r>
            <a:r>
              <a:rPr lang="en-AU" sz="2000" i="1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de </a:t>
            </a:r>
            <a:r>
              <a:rPr lang="en-AU" sz="2000" b="1" i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50.000</a:t>
            </a:r>
            <a:r>
              <a:rPr lang="en-AU" sz="2000" i="1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AU" sz="2000" i="1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radicales</a:t>
            </a:r>
            <a:r>
              <a:rPr lang="en-AU" sz="2000" i="1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AU" sz="2000" i="1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en</a:t>
            </a:r>
            <a:r>
              <a:rPr lang="en-AU" sz="2000" i="1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Europa.”</a:t>
            </a:r>
          </a:p>
          <a:p>
            <a:endParaRPr lang="en-AU" sz="2000" i="1" dirty="0" smtClean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AU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Gilles de </a:t>
            </a:r>
            <a:r>
              <a:rPr lang="en-AU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Kerchove</a:t>
            </a:r>
            <a:r>
              <a:rPr lang="en-AU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/>
            </a:r>
            <a:br>
              <a:rPr lang="en-AU" sz="1600" dirty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</a:br>
            <a:r>
              <a:rPr lang="en-AU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Coordinador</a:t>
            </a:r>
            <a:r>
              <a:rPr lang="en-AU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AU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Antiterrorismo</a:t>
            </a:r>
            <a:r>
              <a:rPr lang="en-AU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EU </a:t>
            </a:r>
          </a:p>
          <a:p>
            <a:endParaRPr lang="en-AU" sz="2000" i="1" dirty="0" smtClean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endParaRPr lang="en-AU" sz="2000" i="1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93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4322" y="504085"/>
            <a:ext cx="6927470" cy="1296427"/>
          </a:xfrm>
          <a:prstGeom prst="rect">
            <a:avLst/>
          </a:prstGeom>
        </p:spPr>
      </p:pic>
      <p:sp>
        <p:nvSpPr>
          <p:cNvPr id="3" name="Text Placeholder 4"/>
          <p:cNvSpPr txBox="1">
            <a:spLocks/>
          </p:cNvSpPr>
          <p:nvPr/>
        </p:nvSpPr>
        <p:spPr>
          <a:xfrm>
            <a:off x="2222776" y="2132175"/>
            <a:ext cx="4784915" cy="1820153"/>
          </a:xfrm>
          <a:prstGeom prst="rect">
            <a:avLst/>
          </a:prstGeom>
        </p:spPr>
        <p:txBody>
          <a:bodyPr>
            <a:noAutofit/>
          </a:bodyPr>
          <a:lstStyle>
            <a:lvl1pPr marL="285739" indent="-285739" algn="l" defTabSz="3809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380985" rtl="0" eaLnBrk="1" latinLnBrk="0" hangingPunct="1">
              <a:spcBef>
                <a:spcPct val="20000"/>
              </a:spcBef>
              <a:buFont typeface="Arial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380985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380985" rtl="0" eaLnBrk="1" latinLnBrk="0" hangingPunct="1">
              <a:spcBef>
                <a:spcPct val="20000"/>
              </a:spcBef>
              <a:buFont typeface="Arial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380985" rtl="0" eaLnBrk="1" latinLnBrk="0" hangingPunct="1">
              <a:spcBef>
                <a:spcPct val="20000"/>
              </a:spcBef>
              <a:buFont typeface="Arial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380985" rtl="0" eaLnBrk="1" latinLnBrk="0" hangingPunct="1">
              <a:spcBef>
                <a:spcPct val="20000"/>
              </a:spcBef>
              <a:buFont typeface="Arial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380985" rtl="0" eaLnBrk="1" latinLnBrk="0" hangingPunct="1">
              <a:spcBef>
                <a:spcPct val="20000"/>
              </a:spcBef>
              <a:buFont typeface="Arial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380985" rtl="0" eaLnBrk="1" latinLnBrk="0" hangingPunct="1">
              <a:spcBef>
                <a:spcPct val="20000"/>
              </a:spcBef>
              <a:buFont typeface="Arial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380985" rtl="0" eaLnBrk="1" latinLnBrk="0" hangingPunct="1">
              <a:spcBef>
                <a:spcPct val="20000"/>
              </a:spcBef>
              <a:buFont typeface="Arial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Para </a:t>
            </a:r>
            <a:r>
              <a:rPr lang="en-US" sz="1600" dirty="0" err="1" smtClean="0">
                <a:latin typeface="Roboto" charset="0"/>
                <a:ea typeface="Roboto" charset="0"/>
                <a:cs typeface="Roboto" charset="0"/>
              </a:rPr>
              <a:t>más</a:t>
            </a:r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1600" dirty="0" err="1" smtClean="0">
                <a:latin typeface="Roboto" charset="0"/>
                <a:ea typeface="Roboto" charset="0"/>
                <a:cs typeface="Roboto" charset="0"/>
              </a:rPr>
              <a:t>información</a:t>
            </a:r>
            <a:endParaRPr lang="en-US" sz="1600" dirty="0" smtClean="0">
              <a:latin typeface="Roboto" charset="0"/>
              <a:ea typeface="Roboto" charset="0"/>
              <a:cs typeface="Roboto" charset="0"/>
            </a:endParaRPr>
          </a:p>
          <a:p>
            <a:pPr marL="0" indent="0" algn="ctr">
              <a:buNone/>
            </a:pPr>
            <a:r>
              <a:rPr lang="en-US" sz="1600" dirty="0" smtClean="0">
                <a:latin typeface="Roboto" charset="0"/>
                <a:ea typeface="Roboto" charset="0"/>
                <a:cs typeface="Roboto" charset="0"/>
              </a:rPr>
              <a:t/>
            </a:r>
            <a:br>
              <a:rPr lang="en-US" sz="1600" dirty="0" smtClean="0">
                <a:latin typeface="Roboto" charset="0"/>
                <a:ea typeface="Roboto" charset="0"/>
                <a:cs typeface="Roboto" charset="0"/>
              </a:rPr>
            </a:br>
            <a:r>
              <a:rPr lang="en-US" sz="1400" b="1" dirty="0" smtClean="0">
                <a:latin typeface="Roboto" charset="0"/>
                <a:ea typeface="Roboto" charset="0"/>
                <a:cs typeface="Roboto" charset="0"/>
              </a:rPr>
              <a:t>Alfonso </a:t>
            </a:r>
            <a:r>
              <a:rPr lang="en-US" sz="1400" b="1" dirty="0" err="1" smtClean="0">
                <a:latin typeface="Roboto" charset="0"/>
                <a:ea typeface="Roboto" charset="0"/>
                <a:cs typeface="Roboto" charset="0"/>
              </a:rPr>
              <a:t>Zamarro</a:t>
            </a:r>
            <a:r>
              <a:rPr lang="en-US" sz="1400" b="1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1400" b="1" dirty="0" err="1" smtClean="0">
                <a:latin typeface="Roboto" charset="0"/>
                <a:ea typeface="Roboto" charset="0"/>
                <a:cs typeface="Roboto" charset="0"/>
              </a:rPr>
              <a:t>Zamarro</a:t>
            </a:r>
            <a:endParaRPr lang="en-US" sz="1400" b="1" dirty="0" smtClean="0">
              <a:latin typeface="Roboto" charset="0"/>
              <a:ea typeface="Roboto" charset="0"/>
              <a:cs typeface="Roboto" charset="0"/>
            </a:endParaRPr>
          </a:p>
          <a:p>
            <a:pPr marL="0" indent="0" algn="ctr">
              <a:buNone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Chief Executive Officer</a:t>
            </a:r>
          </a:p>
          <a:p>
            <a:pPr marL="0" indent="0" algn="ctr">
              <a:buNone/>
            </a:pPr>
            <a:endParaRPr lang="en-US" sz="1400" dirty="0" smtClean="0">
              <a:latin typeface="Roboto" charset="0"/>
              <a:ea typeface="Roboto" charset="0"/>
              <a:cs typeface="Roboto" charset="0"/>
            </a:endParaRPr>
          </a:p>
          <a:p>
            <a:pPr marL="0" indent="0" algn="ctr">
              <a:buNone/>
            </a:pPr>
            <a:r>
              <a:rPr lang="en-US" sz="1400" dirty="0" err="1" smtClean="0">
                <a:latin typeface="Roboto" charset="0"/>
                <a:ea typeface="Roboto" charset="0"/>
                <a:cs typeface="Roboto" charset="0"/>
              </a:rPr>
              <a:t>Alfonso.zamarro@unblur.co</a:t>
            </a:r>
            <a:endParaRPr lang="en-US" sz="1400" dirty="0" smtClean="0">
              <a:latin typeface="Roboto" charset="0"/>
              <a:ea typeface="Roboto" charset="0"/>
              <a:cs typeface="Roboto" charset="0"/>
            </a:endParaRPr>
          </a:p>
          <a:p>
            <a:pPr marL="0" indent="0" algn="ctr">
              <a:buNone/>
            </a:pPr>
            <a:r>
              <a:rPr lang="en-US" sz="1400" dirty="0" smtClean="0">
                <a:latin typeface="Roboto" charset="0"/>
                <a:ea typeface="Roboto" charset="0"/>
                <a:cs typeface="Roboto" charset="0"/>
              </a:rPr>
              <a:t>+34 638442692</a:t>
            </a:r>
          </a:p>
          <a:p>
            <a:pPr marL="0" indent="0" algn="ctr">
              <a:buNone/>
            </a:pPr>
            <a:r>
              <a:rPr lang="en-US" altLang="zh-CN" sz="2400" dirty="0" err="1" smtClean="0">
                <a:latin typeface="Roboto" charset="0"/>
                <a:ea typeface="Roboto" charset="0"/>
                <a:cs typeface="Roboto" charset="0"/>
              </a:rPr>
              <a:t>www.unblur.co</a:t>
            </a:r>
            <a:endParaRPr lang="en-US" sz="2800" dirty="0" smtClean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2784" y="4687777"/>
            <a:ext cx="652700" cy="652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0703" y="4815331"/>
            <a:ext cx="1862254" cy="3975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0137" y="4745452"/>
            <a:ext cx="655913" cy="53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3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814918" cy="5715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5" b="-12093"/>
          <a:stretch/>
        </p:blipFill>
        <p:spPr>
          <a:xfrm>
            <a:off x="200560" y="221515"/>
            <a:ext cx="1520663" cy="3163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280" y="1902155"/>
            <a:ext cx="26143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Cambio</a:t>
            </a:r>
            <a:r>
              <a:rPr lang="en-GB" sz="2000" b="1" i="1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GB" sz="2000" b="1" i="1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Climático</a:t>
            </a:r>
            <a:endParaRPr lang="en-GB" sz="2000" b="1" i="1" dirty="0" smtClean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endParaRPr lang="en-GB" sz="2000" b="1" i="1" dirty="0" smtClean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GB" sz="20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Causando</a:t>
            </a:r>
            <a:r>
              <a:rPr lang="en-GB" sz="20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desastres</a:t>
            </a:r>
            <a:r>
              <a:rPr lang="en-GB" sz="20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naturales</a:t>
            </a:r>
            <a:r>
              <a:rPr lang="en-GB" sz="20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más</a:t>
            </a:r>
            <a:r>
              <a:rPr lang="en-GB" sz="20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fuertes</a:t>
            </a:r>
            <a:r>
              <a:rPr lang="en-GB" sz="20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e </a:t>
            </a:r>
            <a:r>
              <a:rPr lang="en-GB" sz="20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impredecibles</a:t>
            </a:r>
            <a:endParaRPr lang="en-GB" sz="20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4918" y="0"/>
            <a:ext cx="6329082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814918" cy="5715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5" b="-12093"/>
          <a:stretch/>
        </p:blipFill>
        <p:spPr>
          <a:xfrm>
            <a:off x="200560" y="221515"/>
            <a:ext cx="1520663" cy="3163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48504" y="4857532"/>
            <a:ext cx="2614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54% </a:t>
            </a:r>
            <a:r>
              <a:rPr lang="es-ES" sz="1400" b="1" i="1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of </a:t>
            </a:r>
            <a:r>
              <a:rPr lang="es-ES" sz="1400" b="1" i="1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the</a:t>
            </a:r>
            <a:r>
              <a:rPr lang="es-ES" sz="1400" b="1" i="1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s-ES" sz="1400" b="1" i="1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World’s</a:t>
            </a:r>
            <a:r>
              <a:rPr lang="es-ES" sz="1400" b="1" i="1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s-ES" sz="1400" b="1" i="1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Population</a:t>
            </a:r>
            <a:r>
              <a:rPr lang="es-ES" sz="1400" b="1" i="1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s-ES" sz="1400" b="1" i="1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Now</a:t>
            </a:r>
            <a:r>
              <a:rPr lang="es-ES" sz="1400" b="1" i="1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s-ES" sz="1400" b="1" i="1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Lives</a:t>
            </a:r>
            <a:r>
              <a:rPr lang="es-ES" sz="1400" b="1" i="1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in </a:t>
            </a:r>
            <a:r>
              <a:rPr lang="es-ES" sz="1400" b="1" i="1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Cities</a:t>
            </a:r>
            <a:endParaRPr lang="es-ES" sz="1400" b="1" i="1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7853" y="1171088"/>
            <a:ext cx="6306148" cy="3372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2221" y="26470"/>
            <a:ext cx="6314715" cy="1209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7853" y="4543911"/>
            <a:ext cx="6306147" cy="6422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19563" y="5186168"/>
            <a:ext cx="6314715" cy="5288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04457" y="5380752"/>
            <a:ext cx="2194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Roboto Thin" charset="0"/>
                <a:ea typeface="Roboto Thin" charset="0"/>
                <a:cs typeface="Roboto Thin" charset="0"/>
              </a:rPr>
              <a:t>Fuente: </a:t>
            </a:r>
            <a:r>
              <a:rPr lang="en-GB" sz="1400" dirty="0" err="1" smtClean="0">
                <a:latin typeface="Roboto Thin" charset="0"/>
                <a:ea typeface="Roboto Thin" charset="0"/>
                <a:cs typeface="Roboto Thin" charset="0"/>
              </a:rPr>
              <a:t>Naciones</a:t>
            </a:r>
            <a:r>
              <a:rPr lang="en-GB" sz="1400" dirty="0" smtClean="0">
                <a:latin typeface="Roboto Thin" charset="0"/>
                <a:ea typeface="Roboto Thin" charset="0"/>
                <a:cs typeface="Roboto Thin" charset="0"/>
              </a:rPr>
              <a:t> </a:t>
            </a:r>
            <a:r>
              <a:rPr lang="en-GB" sz="1400" dirty="0" err="1" smtClean="0">
                <a:latin typeface="Roboto Thin" charset="0"/>
                <a:ea typeface="Roboto Thin" charset="0"/>
                <a:cs typeface="Roboto Thin" charset="0"/>
              </a:rPr>
              <a:t>Unidas</a:t>
            </a:r>
            <a:endParaRPr lang="en-GB" sz="1400" dirty="0">
              <a:latin typeface="Roboto Thin" charset="0"/>
              <a:ea typeface="Roboto Thin" charset="0"/>
              <a:cs typeface="Roboto Thin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80" y="1507592"/>
            <a:ext cx="27146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i="1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Crecimiento</a:t>
            </a:r>
            <a:r>
              <a:rPr lang="en-GB" sz="2000" b="1" i="1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GB" sz="2000" b="1" i="1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urbano</a:t>
            </a:r>
            <a:endParaRPr lang="en-GB" sz="2000" b="1" i="1" dirty="0" smtClean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endParaRPr lang="en-GB" sz="2000" b="1" i="1" dirty="0" smtClean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GB" sz="20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Aumento</a:t>
            </a:r>
            <a:r>
              <a:rPr lang="en-GB" sz="20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del </a:t>
            </a:r>
            <a:r>
              <a:rPr lang="en-GB" sz="20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número</a:t>
            </a:r>
            <a:r>
              <a:rPr lang="en-GB" sz="20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de </a:t>
            </a:r>
            <a:r>
              <a:rPr lang="en-GB" sz="20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incidentes</a:t>
            </a:r>
            <a:r>
              <a:rPr lang="en-GB" sz="20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menores</a:t>
            </a:r>
            <a:endParaRPr lang="en-GB" sz="2000" dirty="0" smtClean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endParaRPr lang="en-GB" sz="20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  <a:p>
            <a:r>
              <a:rPr lang="en-GB" sz="20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Mayor </a:t>
            </a:r>
            <a:r>
              <a:rPr lang="en-GB" sz="20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impacto</a:t>
            </a:r>
            <a:r>
              <a:rPr lang="en-GB" sz="20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de </a:t>
            </a:r>
            <a:r>
              <a:rPr lang="en-GB" sz="20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grandes</a:t>
            </a:r>
            <a:r>
              <a:rPr lang="en-GB" sz="20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incidentes</a:t>
            </a:r>
            <a:endParaRPr lang="en-GB" sz="20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21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-342635"/>
            <a:ext cx="8229600" cy="9525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62000"/>
            <a:ext cx="8229600" cy="3771636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6641" t="7416" r="11571"/>
          <a:stretch/>
        </p:blipFill>
        <p:spPr>
          <a:xfrm>
            <a:off x="0" y="-571500"/>
            <a:ext cx="3024187" cy="68643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screen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9812" y="-571500"/>
            <a:ext cx="3024188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393" r="13393"/>
          <a:stretch/>
        </p:blipFill>
        <p:spPr>
          <a:xfrm>
            <a:off x="3024187" y="-571500"/>
            <a:ext cx="3095625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" y="1407523"/>
            <a:ext cx="9144001" cy="2899954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9622" y="2134225"/>
            <a:ext cx="77934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Roboto" charset="0"/>
                <a:ea typeface="Roboto" charset="0"/>
                <a:cs typeface="Roboto" charset="0"/>
              </a:rPr>
              <a:t>El </a:t>
            </a:r>
            <a:r>
              <a:rPr lang="en-US" sz="8800" dirty="0" err="1" smtClean="0">
                <a:latin typeface="Roboto" charset="0"/>
                <a:ea typeface="Roboto" charset="0"/>
                <a:cs typeface="Roboto" charset="0"/>
              </a:rPr>
              <a:t>Desafío</a:t>
            </a:r>
            <a:endParaRPr lang="en-US" sz="8800" dirty="0"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71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312" y="-51038"/>
            <a:ext cx="8008688" cy="5715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2814918" cy="5715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5" b="-12093"/>
          <a:stretch/>
        </p:blipFill>
        <p:spPr>
          <a:xfrm>
            <a:off x="200560" y="221515"/>
            <a:ext cx="1520663" cy="316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280" y="2380446"/>
            <a:ext cx="2614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En una</a:t>
            </a:r>
          </a:p>
          <a:p>
            <a:pPr algn="ctr"/>
            <a:r>
              <a:rPr lang="es-ES_tradnl" sz="2800" i="1" dirty="0" smtClean="0">
                <a:solidFill>
                  <a:schemeClr val="bg1"/>
                </a:solidFill>
                <a:latin typeface="Roboto" charset="0"/>
                <a:ea typeface="Roboto Light" charset="0"/>
                <a:cs typeface="Roboto Light" charset="0"/>
              </a:rPr>
              <a:t>Emergencia</a:t>
            </a:r>
            <a:endParaRPr lang="es-ES_tradnl" sz="2800" i="1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14900" y="1425642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Se </a:t>
            </a:r>
            <a:r>
              <a:rPr lang="en-GB" sz="24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necesita</a:t>
            </a:r>
            <a:r>
              <a:rPr lang="en-GB" sz="24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24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información</a:t>
            </a:r>
            <a:endParaRPr lang="en-GB" sz="24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510544"/>
              </p:ext>
            </p:extLst>
          </p:nvPr>
        </p:nvGraphicFramePr>
        <p:xfrm>
          <a:off x="3087860" y="2196823"/>
          <a:ext cx="5778156" cy="13617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9078"/>
                <a:gridCol w="2889078"/>
              </a:tblGrid>
              <a:tr h="660676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 err="1" smtClean="0">
                          <a:solidFill>
                            <a:schemeClr val="bg1"/>
                          </a:solidFill>
                          <a:latin typeface="Roboto" charset="0"/>
                          <a:ea typeface="Roboto" charset="0"/>
                          <a:cs typeface="Roboto" charset="0"/>
                        </a:rPr>
                        <a:t>Evaluación</a:t>
                      </a:r>
                      <a:r>
                        <a:rPr lang="en-GB" sz="2000" b="1" dirty="0" smtClean="0">
                          <a:solidFill>
                            <a:schemeClr val="bg1"/>
                          </a:solidFill>
                          <a:latin typeface="Roboto" charset="0"/>
                          <a:ea typeface="Roboto" charset="0"/>
                          <a:cs typeface="Roboto" charset="0"/>
                        </a:rPr>
                        <a:t> </a:t>
                      </a:r>
                      <a:r>
                        <a:rPr lang="en-GB" sz="2000" b="1" dirty="0" err="1" smtClean="0">
                          <a:solidFill>
                            <a:schemeClr val="bg1"/>
                          </a:solidFill>
                          <a:latin typeface="Roboto" charset="0"/>
                          <a:ea typeface="Roboto" charset="0"/>
                          <a:cs typeface="Roboto" charset="0"/>
                        </a:rPr>
                        <a:t>inicial</a:t>
                      </a:r>
                      <a:endParaRPr lang="en-GB" sz="2000" b="1" dirty="0">
                        <a:solidFill>
                          <a:schemeClr val="bg1"/>
                        </a:solidFill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 err="1" smtClean="0">
                          <a:solidFill>
                            <a:schemeClr val="bg1"/>
                          </a:solidFill>
                          <a:latin typeface="Roboto" charset="0"/>
                          <a:ea typeface="Roboto" charset="0"/>
                          <a:cs typeface="Roboto" charset="0"/>
                        </a:rPr>
                        <a:t>Evaluación</a:t>
                      </a:r>
                      <a:r>
                        <a:rPr lang="en-GB" sz="2000" b="1" dirty="0" smtClean="0">
                          <a:solidFill>
                            <a:schemeClr val="bg1"/>
                          </a:solidFill>
                          <a:latin typeface="Roboto" charset="0"/>
                          <a:ea typeface="Roboto" charset="0"/>
                          <a:cs typeface="Roboto" charset="0"/>
                        </a:rPr>
                        <a:t> de </a:t>
                      </a:r>
                      <a:r>
                        <a:rPr lang="en-GB" sz="2000" b="1" dirty="0" err="1" smtClean="0">
                          <a:solidFill>
                            <a:schemeClr val="bg1"/>
                          </a:solidFill>
                          <a:latin typeface="Roboto" charset="0"/>
                          <a:ea typeface="Roboto" charset="0"/>
                          <a:cs typeface="Roboto" charset="0"/>
                        </a:rPr>
                        <a:t>riesgos</a:t>
                      </a:r>
                      <a:endParaRPr lang="en-GB" sz="2000" b="1" dirty="0">
                        <a:solidFill>
                          <a:schemeClr val="bg1"/>
                        </a:solidFill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60676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 err="1" smtClean="0">
                          <a:solidFill>
                            <a:schemeClr val="bg1"/>
                          </a:solidFill>
                          <a:latin typeface="Roboto" charset="0"/>
                          <a:ea typeface="Roboto" charset="0"/>
                          <a:cs typeface="Roboto" charset="0"/>
                        </a:rPr>
                        <a:t>Coordinación</a:t>
                      </a:r>
                      <a:r>
                        <a:rPr lang="en-GB" sz="2000" b="1" dirty="0" smtClean="0">
                          <a:solidFill>
                            <a:schemeClr val="bg1"/>
                          </a:solidFill>
                          <a:latin typeface="Roboto" charset="0"/>
                          <a:ea typeface="Roboto" charset="0"/>
                          <a:cs typeface="Roboto" charset="0"/>
                        </a:rPr>
                        <a:t> de </a:t>
                      </a:r>
                      <a:r>
                        <a:rPr lang="en-GB" sz="2000" b="1" dirty="0" err="1" smtClean="0">
                          <a:solidFill>
                            <a:schemeClr val="bg1"/>
                          </a:solidFill>
                          <a:latin typeface="Roboto" charset="0"/>
                          <a:ea typeface="Roboto" charset="0"/>
                          <a:cs typeface="Roboto" charset="0"/>
                        </a:rPr>
                        <a:t>equipos</a:t>
                      </a:r>
                      <a:endParaRPr lang="en-GB" sz="2000" b="1" dirty="0">
                        <a:solidFill>
                          <a:schemeClr val="bg1"/>
                        </a:solidFill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 err="1" smtClean="0">
                          <a:solidFill>
                            <a:schemeClr val="bg1"/>
                          </a:solidFill>
                          <a:latin typeface="Roboto" charset="0"/>
                          <a:ea typeface="Roboto" charset="0"/>
                          <a:cs typeface="Roboto" charset="0"/>
                        </a:rPr>
                        <a:t>Actualización</a:t>
                      </a:r>
                      <a:r>
                        <a:rPr lang="en-GB" sz="2000" b="1" dirty="0" smtClean="0">
                          <a:solidFill>
                            <a:schemeClr val="bg1"/>
                          </a:solidFill>
                          <a:latin typeface="Roboto" charset="0"/>
                          <a:ea typeface="Roboto" charset="0"/>
                          <a:cs typeface="Roboto" charset="0"/>
                        </a:rPr>
                        <a:t> </a:t>
                      </a:r>
                      <a:r>
                        <a:rPr lang="en-GB" sz="2000" b="1" dirty="0" err="1" smtClean="0">
                          <a:solidFill>
                            <a:schemeClr val="bg1"/>
                          </a:solidFill>
                          <a:latin typeface="Roboto" charset="0"/>
                          <a:ea typeface="Roboto" charset="0"/>
                          <a:cs typeface="Roboto" charset="0"/>
                        </a:rPr>
                        <a:t>constante</a:t>
                      </a:r>
                      <a:r>
                        <a:rPr lang="en-GB" sz="2000" b="1" baseline="0" dirty="0" smtClean="0">
                          <a:solidFill>
                            <a:schemeClr val="bg1"/>
                          </a:solidFill>
                          <a:latin typeface="Roboto" charset="0"/>
                          <a:ea typeface="Roboto" charset="0"/>
                          <a:cs typeface="Roboto" charset="0"/>
                        </a:rPr>
                        <a:t> </a:t>
                      </a:r>
                      <a:endParaRPr lang="en-GB" sz="2000" b="1" dirty="0">
                        <a:solidFill>
                          <a:schemeClr val="bg1"/>
                        </a:solidFill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468628" y="4016847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Debe</a:t>
            </a:r>
            <a:r>
              <a:rPr lang="en-GB" sz="1600" dirty="0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 </a:t>
            </a:r>
            <a:r>
              <a:rPr lang="en-GB" sz="1600" dirty="0" err="1" smtClean="0">
                <a:solidFill>
                  <a:schemeClr val="bg1"/>
                </a:solidFill>
                <a:latin typeface="Roboto Light" charset="0"/>
                <a:ea typeface="Roboto Light" charset="0"/>
                <a:cs typeface="Roboto Light" charset="0"/>
              </a:rPr>
              <a:t>ser</a:t>
            </a:r>
            <a:endParaRPr lang="en-GB" sz="1600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80785" y="4686624"/>
            <a:ext cx="6017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Tiempo</a:t>
            </a:r>
            <a:r>
              <a:rPr lang="en-GB" sz="28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real  ·  Actual  ·  </a:t>
            </a:r>
            <a:r>
              <a:rPr lang="en-GB" sz="2800" b="1" dirty="0" err="1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Relevante</a:t>
            </a:r>
            <a:endParaRPr lang="en-GB" sz="28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12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814918" cy="5715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5" b="-12093"/>
          <a:stretch/>
        </p:blipFill>
        <p:spPr>
          <a:xfrm>
            <a:off x="200560" y="221515"/>
            <a:ext cx="1520663" cy="316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280" y="2595889"/>
            <a:ext cx="2614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Problema</a:t>
            </a:r>
            <a:endParaRPr lang="es-ES_tradnl" sz="2800" i="1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348" y="2280896"/>
            <a:ext cx="1110289" cy="84381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193643" y="1195312"/>
            <a:ext cx="2242088" cy="1048768"/>
            <a:chOff x="2630088" y="778055"/>
            <a:chExt cx="1768285" cy="82714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19478" y="861773"/>
              <a:ext cx="451602" cy="22817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62970" y="778055"/>
              <a:ext cx="455467" cy="3118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2662" y="1246115"/>
              <a:ext cx="375711" cy="32979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30088" y="1216827"/>
              <a:ext cx="478495" cy="388368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 rot="10800000">
            <a:off x="5536026" y="523351"/>
            <a:ext cx="160292" cy="4568981"/>
            <a:chOff x="5073720" y="403218"/>
            <a:chExt cx="92990" cy="2466372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5073720" y="1545553"/>
              <a:ext cx="92990" cy="8871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 flipV="1">
              <a:off x="5075859" y="1636404"/>
              <a:ext cx="92990" cy="8871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5166710" y="403218"/>
              <a:ext cx="0" cy="11423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5166710" y="1727255"/>
              <a:ext cx="0" cy="11423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112" y="3330341"/>
            <a:ext cx="837706" cy="80656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0478" y="4136905"/>
            <a:ext cx="189337" cy="48912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64065" y="4192171"/>
            <a:ext cx="303699" cy="43385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805917" y="1051827"/>
            <a:ext cx="2708010" cy="563490"/>
            <a:chOff x="5256997" y="2526771"/>
            <a:chExt cx="4223869" cy="878914"/>
          </a:xfrm>
        </p:grpSpPr>
        <p:grpSp>
          <p:nvGrpSpPr>
            <p:cNvPr id="51" name="Group 50"/>
            <p:cNvGrpSpPr/>
            <p:nvPr/>
          </p:nvGrpSpPr>
          <p:grpSpPr>
            <a:xfrm>
              <a:off x="5256997" y="2526771"/>
              <a:ext cx="3822658" cy="878914"/>
              <a:chOff x="2373044" y="2114649"/>
              <a:chExt cx="4465860" cy="102680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73044" y="2114649"/>
                <a:ext cx="1420407" cy="102680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314111" y="2372024"/>
                <a:ext cx="524793" cy="461813"/>
              </a:xfrm>
              <a:prstGeom prst="rect">
                <a:avLst/>
              </a:prstGeom>
            </p:spPr>
          </p:pic>
        </p:grp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45966" y="2526771"/>
              <a:ext cx="1215830" cy="878914"/>
            </a:xfrm>
            <a:prstGeom prst="rect">
              <a:avLst/>
            </a:prstGeom>
          </p:spPr>
        </p:pic>
        <p:grpSp>
          <p:nvGrpSpPr>
            <p:cNvPr id="68" name="Group 67"/>
            <p:cNvGrpSpPr/>
            <p:nvPr/>
          </p:nvGrpSpPr>
          <p:grpSpPr>
            <a:xfrm>
              <a:off x="5627710" y="2526772"/>
              <a:ext cx="3853156" cy="878913"/>
              <a:chOff x="2806132" y="-247142"/>
              <a:chExt cx="4501490" cy="1026799"/>
            </a:xfrm>
          </p:grpSpPr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87215" y="-247142"/>
                <a:ext cx="1420407" cy="1026799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06132" y="30882"/>
                <a:ext cx="530407" cy="391492"/>
              </a:xfrm>
              <a:prstGeom prst="rect">
                <a:avLst/>
              </a:prstGeom>
            </p:spPr>
          </p:pic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9166" y="1786672"/>
            <a:ext cx="625933" cy="138561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014383" y="3298767"/>
            <a:ext cx="23546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err="1" smtClean="0">
                <a:latin typeface="Roboto" charset="0"/>
                <a:ea typeface="Roboto" charset="0"/>
                <a:cs typeface="Roboto" charset="0"/>
              </a:rPr>
              <a:t>Información</a:t>
            </a:r>
            <a:r>
              <a:rPr lang="en-GB" sz="1600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GB" sz="1600" dirty="0" err="1" smtClean="0">
                <a:latin typeface="Roboto" charset="0"/>
                <a:ea typeface="Roboto" charset="0"/>
                <a:cs typeface="Roboto" charset="0"/>
              </a:rPr>
              <a:t>llega</a:t>
            </a:r>
            <a:endParaRPr lang="en-GB" sz="1600" dirty="0">
              <a:latin typeface="Roboto" charset="0"/>
              <a:ea typeface="Roboto" charset="0"/>
              <a:cs typeface="Roboto" charset="0"/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16224"/>
              </p:ext>
            </p:extLst>
          </p:nvPr>
        </p:nvGraphicFramePr>
        <p:xfrm>
          <a:off x="5805917" y="3688895"/>
          <a:ext cx="2708010" cy="11121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801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i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Incompleta</a:t>
                      </a:r>
                      <a:endParaRPr lang="en-GB" b="1" i="0" dirty="0">
                        <a:latin typeface="Roboto Light" charset="0"/>
                        <a:ea typeface="Roboto Light" charset="0"/>
                        <a:cs typeface="Roboto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i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Fragmentada</a:t>
                      </a:r>
                      <a:endParaRPr lang="en-GB" b="1" i="0" dirty="0">
                        <a:latin typeface="Roboto Light" charset="0"/>
                        <a:ea typeface="Roboto Light" charset="0"/>
                        <a:cs typeface="Roboto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425">
                <a:tc>
                  <a:txBody>
                    <a:bodyPr/>
                    <a:lstStyle/>
                    <a:p>
                      <a:pPr algn="ctr"/>
                      <a:r>
                        <a:rPr lang="en-GB" b="1" i="0" dirty="0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Sin </a:t>
                      </a:r>
                      <a:r>
                        <a:rPr lang="en-GB" b="1" i="0" dirty="0" err="1" smtClean="0">
                          <a:latin typeface="Roboto Light" charset="0"/>
                          <a:ea typeface="Roboto Light" charset="0"/>
                          <a:cs typeface="Roboto Light" charset="0"/>
                        </a:rPr>
                        <a:t>Filtro</a:t>
                      </a:r>
                      <a:endParaRPr lang="en-GB" b="1" i="0" dirty="0">
                        <a:latin typeface="Roboto Light" charset="0"/>
                        <a:ea typeface="Roboto Light" charset="0"/>
                        <a:cs typeface="Roboto Light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3494995" y="4718775"/>
            <a:ext cx="1772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latin typeface="Roboto" charset="0"/>
                <a:ea typeface="Roboto" charset="0"/>
                <a:cs typeface="Roboto" charset="0"/>
              </a:rPr>
              <a:t>Radio, GPS &amp; </a:t>
            </a:r>
            <a:r>
              <a:rPr lang="en-GB" sz="1200" dirty="0" err="1" smtClean="0">
                <a:latin typeface="Roboto" charset="0"/>
                <a:ea typeface="Roboto" charset="0"/>
                <a:cs typeface="Roboto" charset="0"/>
              </a:rPr>
              <a:t>IoT</a:t>
            </a:r>
            <a:endParaRPr lang="en-GB" sz="12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90269" y="787159"/>
            <a:ext cx="1772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>
                <a:latin typeface="Roboto" charset="0"/>
                <a:ea typeface="Roboto" charset="0"/>
                <a:cs typeface="Roboto" charset="0"/>
              </a:rPr>
              <a:t>Cámaras</a:t>
            </a:r>
            <a:endParaRPr lang="en-GB" sz="12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38" name="Picture 37" descr="location-on-map.png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3975" y="1145992"/>
            <a:ext cx="348886" cy="34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814918" cy="5715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5" b="-12093"/>
          <a:stretch/>
        </p:blipFill>
        <p:spPr>
          <a:xfrm>
            <a:off x="200560" y="221515"/>
            <a:ext cx="1520663" cy="316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280" y="2595889"/>
            <a:ext cx="2614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Problema</a:t>
            </a:r>
            <a:endParaRPr lang="es-ES_tradnl" sz="2800" i="1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88078" y="1132378"/>
            <a:ext cx="317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Roboto"/>
                <a:ea typeface="Roboto Light" charset="0"/>
                <a:cs typeface="Roboto"/>
              </a:rPr>
              <a:t>1. </a:t>
            </a:r>
            <a:r>
              <a:rPr lang="en-GB" sz="2800" b="1" dirty="0" err="1" smtClean="0">
                <a:latin typeface="Roboto"/>
                <a:ea typeface="Roboto Light" charset="0"/>
                <a:cs typeface="Roboto"/>
              </a:rPr>
              <a:t>Saturación</a:t>
            </a:r>
            <a:endParaRPr lang="en-GB" sz="2800" b="1" dirty="0">
              <a:latin typeface="Roboto"/>
              <a:ea typeface="Roboto Light" charset="0"/>
              <a:cs typeface="Roboto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270" y="1132378"/>
            <a:ext cx="1485900" cy="32893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88078" y="2253329"/>
            <a:ext cx="28728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Roboto"/>
                <a:ea typeface="Roboto Light" charset="0"/>
                <a:cs typeface="Roboto"/>
              </a:rPr>
              <a:t>2</a:t>
            </a:r>
            <a:r>
              <a:rPr lang="en-GB" sz="2800" b="1" dirty="0" smtClean="0">
                <a:latin typeface="Roboto"/>
                <a:ea typeface="Roboto Light" charset="0"/>
                <a:cs typeface="Roboto"/>
              </a:rPr>
              <a:t>. </a:t>
            </a:r>
            <a:r>
              <a:rPr lang="en-GB" sz="2800" b="1" dirty="0" err="1" smtClean="0">
                <a:latin typeface="Roboto"/>
                <a:ea typeface="Roboto Light" charset="0"/>
                <a:cs typeface="Roboto"/>
              </a:rPr>
              <a:t>Ineficiencia</a:t>
            </a:r>
            <a:r>
              <a:rPr lang="en-GB" sz="2800" b="1" dirty="0">
                <a:latin typeface="Roboto"/>
                <a:ea typeface="Roboto Light" charset="0"/>
                <a:cs typeface="Roboto"/>
              </a:rPr>
              <a:t/>
            </a:r>
            <a:br>
              <a:rPr lang="en-GB" sz="2800" b="1" dirty="0">
                <a:latin typeface="Roboto"/>
                <a:ea typeface="Roboto Light" charset="0"/>
                <a:cs typeface="Roboto"/>
              </a:rPr>
            </a:br>
            <a:r>
              <a:rPr lang="en-GB" sz="2800" b="1" dirty="0" smtClean="0">
                <a:latin typeface="Roboto"/>
                <a:ea typeface="Roboto Light" charset="0"/>
                <a:cs typeface="Roboto"/>
              </a:rPr>
              <a:t>    </a:t>
            </a:r>
            <a:r>
              <a:rPr lang="en-GB" sz="2800" b="1" dirty="0" err="1" smtClean="0">
                <a:latin typeface="Roboto"/>
                <a:ea typeface="Roboto Light" charset="0"/>
                <a:cs typeface="Roboto"/>
              </a:rPr>
              <a:t>coordinando</a:t>
            </a:r>
            <a:endParaRPr lang="en-GB" sz="2800" b="1" dirty="0" smtClean="0">
              <a:latin typeface="Roboto"/>
              <a:ea typeface="Roboto Light" charset="0"/>
              <a:cs typeface="Roboto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88078" y="3653746"/>
            <a:ext cx="3178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>
                <a:latin typeface="Roboto"/>
                <a:ea typeface="Roboto Light" charset="0"/>
                <a:cs typeface="Roboto"/>
              </a:rPr>
              <a:t>3. </a:t>
            </a:r>
            <a:r>
              <a:rPr lang="en-GB" sz="2800" b="1" dirty="0" err="1" smtClean="0">
                <a:latin typeface="Roboto"/>
                <a:ea typeface="Roboto Light" charset="0"/>
                <a:cs typeface="Roboto"/>
              </a:rPr>
              <a:t>Rigidez</a:t>
            </a:r>
            <a:r>
              <a:rPr lang="en-GB" sz="2800" b="1" dirty="0">
                <a:latin typeface="Roboto"/>
                <a:ea typeface="Roboto Light" charset="0"/>
                <a:cs typeface="Roboto"/>
              </a:rPr>
              <a:t/>
            </a:r>
            <a:br>
              <a:rPr lang="en-GB" sz="2800" b="1" dirty="0">
                <a:latin typeface="Roboto"/>
                <a:ea typeface="Roboto Light" charset="0"/>
                <a:cs typeface="Roboto"/>
              </a:rPr>
            </a:br>
            <a:r>
              <a:rPr lang="en-GB" sz="2800" b="1" dirty="0" smtClean="0">
                <a:latin typeface="Roboto"/>
                <a:ea typeface="Roboto Light" charset="0"/>
                <a:cs typeface="Roboto"/>
              </a:rPr>
              <a:t>    </a:t>
            </a:r>
            <a:r>
              <a:rPr lang="en-GB" sz="2800" b="1" dirty="0" err="1" smtClean="0">
                <a:latin typeface="Roboto"/>
                <a:ea typeface="Roboto Light" charset="0"/>
                <a:cs typeface="Roboto"/>
              </a:rPr>
              <a:t>tecnológica</a:t>
            </a:r>
            <a:endParaRPr lang="en-GB" sz="2800" b="1" dirty="0">
              <a:latin typeface="Roboto"/>
              <a:ea typeface="Roboto Light" charset="0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8079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814918" cy="5715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25" b="-12093"/>
          <a:stretch/>
        </p:blipFill>
        <p:spPr>
          <a:xfrm>
            <a:off x="200560" y="221515"/>
            <a:ext cx="1520663" cy="3163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280" y="2595889"/>
            <a:ext cx="2614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Problema</a:t>
            </a:r>
            <a:endParaRPr lang="es-ES_tradnl" sz="2800" i="1" dirty="0">
              <a:solidFill>
                <a:schemeClr val="bg1"/>
              </a:solidFill>
              <a:latin typeface="Roboto Light" charset="0"/>
              <a:ea typeface="Roboto Light" charset="0"/>
              <a:cs typeface="Roboto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15198" y="291282"/>
            <a:ext cx="25090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b="1" dirty="0" smtClean="0">
                <a:latin typeface="Roboto" charset="0"/>
                <a:ea typeface="Roboto" charset="0"/>
                <a:cs typeface="Roboto" charset="0"/>
              </a:rPr>
              <a:t>100+</a:t>
            </a:r>
            <a:endParaRPr lang="en-GB" sz="8000" b="1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4785" y="490203"/>
            <a:ext cx="3575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 err="1" smtClean="0">
                <a:latin typeface="Roboto" charset="0"/>
                <a:ea typeface="Roboto" charset="0"/>
                <a:cs typeface="Roboto" charset="0"/>
              </a:rPr>
              <a:t>Entrevistas</a:t>
            </a:r>
            <a:r>
              <a:rPr lang="en-GB" dirty="0" smtClean="0">
                <a:latin typeface="Roboto" charset="0"/>
                <a:ea typeface="Roboto" charset="0"/>
                <a:cs typeface="Roboto" charset="0"/>
              </a:rPr>
              <a:t> con </a:t>
            </a:r>
            <a:r>
              <a:rPr lang="en-US" b="1" dirty="0" err="1" smtClean="0">
                <a:latin typeface="Roboto" charset="0"/>
                <a:ea typeface="Roboto" charset="0"/>
                <a:cs typeface="Roboto" charset="0"/>
              </a:rPr>
              <a:t>Bomberos</a:t>
            </a:r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, </a:t>
            </a:r>
            <a:r>
              <a:rPr lang="en-US" b="1" dirty="0" err="1" smtClean="0">
                <a:latin typeface="Roboto" charset="0"/>
                <a:ea typeface="Roboto" charset="0"/>
                <a:cs typeface="Roboto" charset="0"/>
              </a:rPr>
              <a:t>Policía</a:t>
            </a:r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b="1" dirty="0">
                <a:latin typeface="Roboto" charset="0"/>
                <a:ea typeface="Roboto" charset="0"/>
                <a:cs typeface="Roboto" charset="0"/>
              </a:rPr>
              <a:t>&amp; </a:t>
            </a:r>
            <a:r>
              <a:rPr lang="en-US" b="1" dirty="0" err="1">
                <a:latin typeface="Roboto" charset="0"/>
                <a:ea typeface="Roboto" charset="0"/>
                <a:cs typeface="Roboto" charset="0"/>
              </a:rPr>
              <a:t>E</a:t>
            </a:r>
            <a:r>
              <a:rPr lang="en-US" b="1" dirty="0" err="1" smtClean="0">
                <a:latin typeface="Roboto" charset="0"/>
                <a:ea typeface="Roboto" charset="0"/>
                <a:cs typeface="Roboto" charset="0"/>
              </a:rPr>
              <a:t>quipos</a:t>
            </a:r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 de </a:t>
            </a:r>
            <a:r>
              <a:rPr lang="en-US" b="1" dirty="0" err="1" smtClean="0">
                <a:latin typeface="Roboto" charset="0"/>
                <a:ea typeface="Roboto" charset="0"/>
                <a:cs typeface="Roboto" charset="0"/>
              </a:rPr>
              <a:t>Rescate</a:t>
            </a:r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dirty="0" err="1" smtClean="0">
                <a:latin typeface="Roboto" charset="0"/>
                <a:ea typeface="Roboto" charset="0"/>
                <a:cs typeface="Roboto" charset="0"/>
              </a:rPr>
              <a:t>revelaron</a:t>
            </a:r>
            <a:r>
              <a:rPr lang="en-US" b="1" dirty="0" smtClean="0">
                <a:latin typeface="Roboto" charset="0"/>
                <a:ea typeface="Roboto" charset="0"/>
                <a:cs typeface="Roboto" charset="0"/>
              </a:rPr>
              <a:t>:</a:t>
            </a:r>
            <a:endParaRPr lang="en-GB" dirty="0">
              <a:latin typeface="Roboto" charset="0"/>
              <a:ea typeface="Roboto" charset="0"/>
              <a:cs typeface="Roboto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166885" y="1898912"/>
            <a:ext cx="5620105" cy="3075249"/>
            <a:chOff x="3169750" y="1271142"/>
            <a:chExt cx="5620105" cy="3075249"/>
          </a:xfrm>
        </p:grpSpPr>
        <p:grpSp>
          <p:nvGrpSpPr>
            <p:cNvPr id="10" name="Group 9"/>
            <p:cNvGrpSpPr/>
            <p:nvPr/>
          </p:nvGrpSpPr>
          <p:grpSpPr>
            <a:xfrm>
              <a:off x="3404533" y="1271142"/>
              <a:ext cx="5379592" cy="646331"/>
              <a:chOff x="3433670" y="1237177"/>
              <a:chExt cx="5379592" cy="646331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3433670" y="1237177"/>
                <a:ext cx="10550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b="1" dirty="0" smtClean="0">
                    <a:latin typeface="Roboto" charset="0"/>
                    <a:ea typeface="Roboto" charset="0"/>
                    <a:cs typeface="Roboto" charset="0"/>
                  </a:rPr>
                  <a:t>98%</a:t>
                </a:r>
                <a:endParaRPr lang="en-GB" sz="3600" b="1" dirty="0"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675439" y="1267955"/>
                <a:ext cx="41378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E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Confirman</a:t>
                </a:r>
                <a:r>
                  <a:rPr lang="en-U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 que </a:t>
                </a: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tener</a:t>
                </a:r>
                <a:r>
                  <a:rPr lang="en-U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 </a:t>
                </a: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información</a:t>
                </a:r>
                <a:r>
                  <a:rPr lang="en-U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 </a:t>
                </a: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en</a:t>
                </a:r>
                <a:r>
                  <a:rPr lang="en-U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 </a:t>
                </a: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tiempo</a:t>
                </a:r>
                <a:r>
                  <a:rPr lang="en-U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 real </a:t>
                </a: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es</a:t>
                </a:r>
                <a:r>
                  <a:rPr lang="en-U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 </a:t>
                </a: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una</a:t>
                </a:r>
                <a:r>
                  <a:rPr lang="en-U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 </a:t>
                </a: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prioridad</a:t>
                </a:r>
                <a:r>
                  <a:rPr lang="en-U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 </a:t>
                </a: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estratégica</a:t>
                </a:r>
                <a:endParaRPr lang="en-US" sz="1600" dirty="0">
                  <a:latin typeface="Roboto" charset="0"/>
                  <a:ea typeface="Roboto" charset="0"/>
                  <a:cs typeface="Roboto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404533" y="2485601"/>
              <a:ext cx="5385322" cy="861775"/>
              <a:chOff x="3544883" y="1237177"/>
              <a:chExt cx="5385322" cy="861775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3544883" y="1237177"/>
                <a:ext cx="10550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b="1" dirty="0" smtClean="0">
                    <a:latin typeface="Roboto" charset="0"/>
                    <a:ea typeface="Roboto" charset="0"/>
                    <a:cs typeface="Roboto" charset="0"/>
                  </a:rPr>
                  <a:t>97%</a:t>
                </a:r>
                <a:endParaRPr lang="en-GB" sz="3600" b="1" dirty="0"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600838" y="1267955"/>
                <a:ext cx="43293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141" indent="0" algn="just">
                  <a:buNone/>
                </a:pP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Confirman</a:t>
                </a:r>
                <a:r>
                  <a:rPr lang="en-U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 que las </a:t>
                </a: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nuevas</a:t>
                </a:r>
                <a:r>
                  <a:rPr lang="en-U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 </a:t>
                </a: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tecnologías</a:t>
                </a:r>
                <a:r>
                  <a:rPr lang="en-U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 de la </a:t>
                </a: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información</a:t>
                </a:r>
                <a:r>
                  <a:rPr lang="en-U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 </a:t>
                </a: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generan</a:t>
                </a:r>
                <a:r>
                  <a:rPr lang="en-U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 </a:t>
                </a: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saturación</a:t>
                </a:r>
                <a:r>
                  <a:rPr lang="en-U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 </a:t>
                </a: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en</a:t>
                </a:r>
                <a:r>
                  <a:rPr lang="en-U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 </a:t>
                </a: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los</a:t>
                </a:r>
                <a:r>
                  <a:rPr lang="en-U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 </a:t>
                </a: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Mandos</a:t>
                </a:r>
                <a:r>
                  <a:rPr lang="en-U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 </a:t>
                </a: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Avanzados</a:t>
                </a:r>
                <a:endParaRPr lang="en-US" sz="1600" dirty="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169750" y="3700060"/>
              <a:ext cx="5614376" cy="646331"/>
              <a:chOff x="3198887" y="1237177"/>
              <a:chExt cx="5614376" cy="646331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3198887" y="1237177"/>
                <a:ext cx="129073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3600" b="1" dirty="0" smtClean="0">
                    <a:latin typeface="Roboto" charset="0"/>
                    <a:ea typeface="Roboto" charset="0"/>
                    <a:cs typeface="Roboto" charset="0"/>
                  </a:rPr>
                  <a:t>&lt;25%</a:t>
                </a:r>
                <a:endParaRPr lang="en-GB" sz="3600" b="1" dirty="0">
                  <a:latin typeface="Roboto" charset="0"/>
                  <a:ea typeface="Roboto" charset="0"/>
                  <a:cs typeface="Roboto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488767" y="1262633"/>
                <a:ext cx="43244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141" indent="0" algn="just">
                  <a:buNone/>
                </a:pP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Confirman</a:t>
                </a:r>
                <a:r>
                  <a:rPr lang="en-U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 </a:t>
                </a: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tener</a:t>
                </a:r>
                <a:r>
                  <a:rPr lang="en-U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 </a:t>
                </a: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una</a:t>
                </a:r>
                <a:r>
                  <a:rPr lang="en-U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 </a:t>
                </a: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solución</a:t>
                </a:r>
                <a:r>
                  <a:rPr lang="en-U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 provisional a </a:t>
                </a: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estos</a:t>
                </a:r>
                <a:r>
                  <a:rPr lang="en-US" sz="1600" dirty="0" smtClean="0">
                    <a:latin typeface="Roboto Light" charset="0"/>
                    <a:ea typeface="Roboto Light" charset="0"/>
                    <a:cs typeface="Roboto Light" charset="0"/>
                  </a:rPr>
                  <a:t> </a:t>
                </a:r>
                <a:r>
                  <a:rPr lang="en-US" sz="1600" dirty="0" err="1" smtClean="0">
                    <a:latin typeface="Roboto Light" charset="0"/>
                    <a:ea typeface="Roboto Light" charset="0"/>
                    <a:cs typeface="Roboto Light" charset="0"/>
                  </a:rPr>
                  <a:t>problemas</a:t>
                </a:r>
                <a:endParaRPr lang="en-US" sz="1600" dirty="0">
                  <a:latin typeface="Roboto Light" charset="0"/>
                  <a:ea typeface="Roboto Light" charset="0"/>
                  <a:cs typeface="Roboto Light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518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8652</TotalTime>
  <Words>463</Words>
  <Application>Microsoft Office PowerPoint</Application>
  <PresentationFormat>On-screen Show (16:10)</PresentationFormat>
  <Paragraphs>175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Roboto</vt:lpstr>
      <vt:lpstr>Roboto Light</vt:lpstr>
      <vt:lpstr>Roboto Medium</vt:lpstr>
      <vt:lpstr>Roboto Thin</vt:lpstr>
      <vt:lpstr>Arial</vt:lpstr>
      <vt:lpstr>Calibri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ESADE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Alba Collado i Forcadell</dc:creator>
  <cp:lastModifiedBy>Alfonso Zamarro</cp:lastModifiedBy>
  <cp:revision>411</cp:revision>
  <dcterms:created xsi:type="dcterms:W3CDTF">2016-07-18T14:17:34Z</dcterms:created>
  <dcterms:modified xsi:type="dcterms:W3CDTF">2018-02-15T13:57:47Z</dcterms:modified>
</cp:coreProperties>
</file>